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9" r:id="rId5"/>
    <p:sldId id="384" r:id="rId6"/>
    <p:sldId id="312" r:id="rId7"/>
    <p:sldId id="332" r:id="rId8"/>
    <p:sldId id="374" r:id="rId9"/>
    <p:sldId id="373" r:id="rId10"/>
    <p:sldId id="321" r:id="rId11"/>
    <p:sldId id="375" r:id="rId12"/>
    <p:sldId id="325" r:id="rId13"/>
    <p:sldId id="378" r:id="rId14"/>
    <p:sldId id="380" r:id="rId15"/>
    <p:sldId id="326" r:id="rId16"/>
    <p:sldId id="390" r:id="rId17"/>
    <p:sldId id="381" r:id="rId18"/>
    <p:sldId id="363" r:id="rId19"/>
    <p:sldId id="383" r:id="rId20"/>
    <p:sldId id="386" r:id="rId21"/>
    <p:sldId id="382" r:id="rId22"/>
    <p:sldId id="389" r:id="rId23"/>
    <p:sldId id="387" r:id="rId24"/>
    <p:sldId id="3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ABEC6-9839-4FCB-BABF-B1A09152D1CF}" v="22" dt="2020-03-18T14:20:37.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633" autoAdjust="0"/>
  </p:normalViewPr>
  <p:slideViewPr>
    <p:cSldViewPr snapToGrid="0" snapToObjects="1">
      <p:cViewPr varScale="1">
        <p:scale>
          <a:sx n="59" d="100"/>
          <a:sy n="59" d="100"/>
        </p:scale>
        <p:origin x="11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C2569-B397-4DFD-B3BE-E147ECBDD1F2}" type="datetimeFigureOut">
              <a:rPr lang="en-GB" smtClean="0"/>
              <a:t>02/04/2020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6762F-3AD7-4A29-A575-8ADED095AC2C}" type="slidenum">
              <a:rPr lang="en-GB" smtClean="0"/>
              <a:t>‹#›</a:t>
            </a:fld>
            <a:endParaRPr lang="en-GB"/>
          </a:p>
        </p:txBody>
      </p:sp>
    </p:spTree>
    <p:extLst>
      <p:ext uri="{BB962C8B-B14F-4D97-AF65-F5344CB8AC3E}">
        <p14:creationId xmlns:p14="http://schemas.microsoft.com/office/powerpoint/2010/main" val="276876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DF3909-41C1-4A8B-A8FC-3187D346DE86}" type="slidenum">
              <a:rPr lang="en-GB" smtClean="0"/>
              <a:t>1</a:t>
            </a:fld>
            <a:endParaRPr lang="en-GB"/>
          </a:p>
        </p:txBody>
      </p:sp>
    </p:spTree>
    <p:extLst>
      <p:ext uri="{BB962C8B-B14F-4D97-AF65-F5344CB8AC3E}">
        <p14:creationId xmlns:p14="http://schemas.microsoft.com/office/powerpoint/2010/main" val="4094056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36340F-F57A-4693-AE9F-7330A785A980}" type="slidenum">
              <a:rPr lang="en-GB" smtClean="0"/>
              <a:t>12</a:t>
            </a:fld>
            <a:endParaRPr lang="en-GB"/>
          </a:p>
        </p:txBody>
      </p:sp>
    </p:spTree>
    <p:extLst>
      <p:ext uri="{BB962C8B-B14F-4D97-AF65-F5344CB8AC3E}">
        <p14:creationId xmlns:p14="http://schemas.microsoft.com/office/powerpoint/2010/main" val="2777363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34B201-1FB9-AF42-B414-73E798F6840E}" type="slidenum">
              <a:rPr lang="en-US" smtClean="0"/>
              <a:t>15</a:t>
            </a:fld>
            <a:endParaRPr lang="en-US"/>
          </a:p>
        </p:txBody>
      </p:sp>
    </p:spTree>
    <p:extLst>
      <p:ext uri="{BB962C8B-B14F-4D97-AF65-F5344CB8AC3E}">
        <p14:creationId xmlns:p14="http://schemas.microsoft.com/office/powerpoint/2010/main" val="179796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DF3909-41C1-4A8B-A8FC-3187D346DE86}" type="slidenum">
              <a:rPr lang="en-GB" smtClean="0"/>
              <a:t>16</a:t>
            </a:fld>
            <a:endParaRPr lang="en-GB"/>
          </a:p>
        </p:txBody>
      </p:sp>
    </p:spTree>
    <p:extLst>
      <p:ext uri="{BB962C8B-B14F-4D97-AF65-F5344CB8AC3E}">
        <p14:creationId xmlns:p14="http://schemas.microsoft.com/office/powerpoint/2010/main" val="164072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DF3909-41C1-4A8B-A8FC-3187D346DE86}" type="slidenum">
              <a:rPr lang="en-GB" smtClean="0"/>
              <a:t>18</a:t>
            </a:fld>
            <a:endParaRPr lang="en-GB"/>
          </a:p>
        </p:txBody>
      </p:sp>
    </p:spTree>
    <p:extLst>
      <p:ext uri="{BB962C8B-B14F-4D97-AF65-F5344CB8AC3E}">
        <p14:creationId xmlns:p14="http://schemas.microsoft.com/office/powerpoint/2010/main" val="300413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people receiving care</a:t>
            </a:r>
          </a:p>
        </p:txBody>
      </p:sp>
      <p:sp>
        <p:nvSpPr>
          <p:cNvPr id="4" name="Slide Number Placeholder 3"/>
          <p:cNvSpPr>
            <a:spLocks noGrp="1"/>
          </p:cNvSpPr>
          <p:nvPr>
            <p:ph type="sldNum" sz="quarter" idx="5"/>
          </p:nvPr>
        </p:nvSpPr>
        <p:spPr/>
        <p:txBody>
          <a:bodyPr/>
          <a:lstStyle/>
          <a:p>
            <a:fld id="{7134B201-1FB9-AF42-B414-73E798F6840E}" type="slidenum">
              <a:rPr lang="en-US" smtClean="0"/>
              <a:t>3</a:t>
            </a:fld>
            <a:endParaRPr lang="en-US"/>
          </a:p>
        </p:txBody>
      </p:sp>
    </p:spTree>
    <p:extLst>
      <p:ext uri="{BB962C8B-B14F-4D97-AF65-F5344CB8AC3E}">
        <p14:creationId xmlns:p14="http://schemas.microsoft.com/office/powerpoint/2010/main" val="35021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so there has never been a better time to be considering technology within the care sector with clear support and recognition from the centre of the potential for technology to unlock benefits for those working in care as well those that are receiving care. </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We are in the tech revolution It has been said that humanity will change more in the next 25 years than in the previous 300 years. Whilst some of these stats perhaps are slightly disturbing, they so speak to the way that we are living out lives now.</a:t>
            </a:r>
          </a:p>
          <a:p>
            <a:endParaRPr lang="en-GB" dirty="0"/>
          </a:p>
        </p:txBody>
      </p:sp>
      <p:sp>
        <p:nvSpPr>
          <p:cNvPr id="4" name="Slide Number Placeholder 3"/>
          <p:cNvSpPr>
            <a:spLocks noGrp="1"/>
          </p:cNvSpPr>
          <p:nvPr>
            <p:ph type="sldNum" sz="quarter" idx="5"/>
          </p:nvPr>
        </p:nvSpPr>
        <p:spPr/>
        <p:txBody>
          <a:bodyPr/>
          <a:lstStyle/>
          <a:p>
            <a:fld id="{7134B201-1FB9-AF42-B414-73E798F6840E}" type="slidenum">
              <a:rPr lang="en-US" smtClean="0"/>
              <a:t>4</a:t>
            </a:fld>
            <a:endParaRPr lang="en-US"/>
          </a:p>
        </p:txBody>
      </p:sp>
    </p:spTree>
    <p:extLst>
      <p:ext uri="{BB962C8B-B14F-4D97-AF65-F5344CB8AC3E}">
        <p14:creationId xmlns:p14="http://schemas.microsoft.com/office/powerpoint/2010/main" val="174778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16762F-3AD7-4A29-A575-8ADED095AC2C}" type="slidenum">
              <a:rPr lang="en-GB" smtClean="0"/>
              <a:t>5</a:t>
            </a:fld>
            <a:endParaRPr lang="en-GB"/>
          </a:p>
        </p:txBody>
      </p:sp>
    </p:spTree>
    <p:extLst>
      <p:ext uri="{BB962C8B-B14F-4D97-AF65-F5344CB8AC3E}">
        <p14:creationId xmlns:p14="http://schemas.microsoft.com/office/powerpoint/2010/main" val="295097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34B201-1FB9-AF42-B414-73E798F6840E}" type="slidenum">
              <a:rPr lang="en-US" smtClean="0"/>
              <a:t>6</a:t>
            </a:fld>
            <a:endParaRPr lang="en-US"/>
          </a:p>
        </p:txBody>
      </p:sp>
    </p:spTree>
    <p:extLst>
      <p:ext uri="{BB962C8B-B14F-4D97-AF65-F5344CB8AC3E}">
        <p14:creationId xmlns:p14="http://schemas.microsoft.com/office/powerpoint/2010/main" val="193693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34B201-1FB9-AF42-B414-73E798F6840E}" type="slidenum">
              <a:rPr lang="en-US" smtClean="0"/>
              <a:t>7</a:t>
            </a:fld>
            <a:endParaRPr lang="en-US"/>
          </a:p>
        </p:txBody>
      </p:sp>
    </p:spTree>
    <p:extLst>
      <p:ext uri="{BB962C8B-B14F-4D97-AF65-F5344CB8AC3E}">
        <p14:creationId xmlns:p14="http://schemas.microsoft.com/office/powerpoint/2010/main" val="103886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34B201-1FB9-AF42-B414-73E798F6840E}" type="slidenum">
              <a:rPr lang="en-US" smtClean="0"/>
              <a:t>9</a:t>
            </a:fld>
            <a:endParaRPr lang="en-US"/>
          </a:p>
        </p:txBody>
      </p:sp>
    </p:spTree>
    <p:extLst>
      <p:ext uri="{BB962C8B-B14F-4D97-AF65-F5344CB8AC3E}">
        <p14:creationId xmlns:p14="http://schemas.microsoft.com/office/powerpoint/2010/main" val="2203171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DF3909-41C1-4A8B-A8FC-3187D346DE86}" type="slidenum">
              <a:rPr lang="en-GB" smtClean="0"/>
              <a:t>10</a:t>
            </a:fld>
            <a:endParaRPr lang="en-GB"/>
          </a:p>
        </p:txBody>
      </p:sp>
    </p:spTree>
    <p:extLst>
      <p:ext uri="{BB962C8B-B14F-4D97-AF65-F5344CB8AC3E}">
        <p14:creationId xmlns:p14="http://schemas.microsoft.com/office/powerpoint/2010/main" val="1034034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DF3909-41C1-4A8B-A8FC-3187D346DE86}" type="slidenum">
              <a:rPr lang="en-GB" smtClean="0"/>
              <a:t>11</a:t>
            </a:fld>
            <a:endParaRPr lang="en-GB"/>
          </a:p>
        </p:txBody>
      </p:sp>
    </p:spTree>
    <p:extLst>
      <p:ext uri="{BB962C8B-B14F-4D97-AF65-F5344CB8AC3E}">
        <p14:creationId xmlns:p14="http://schemas.microsoft.com/office/powerpoint/2010/main" val="2929141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8D35C8-0A23-8C4C-9030-A2F73EBCF492}"/>
              </a:ext>
            </a:extLst>
          </p:cNvPr>
          <p:cNvSpPr/>
          <p:nvPr userDrawn="1"/>
        </p:nvSpPr>
        <p:spPr>
          <a:xfrm>
            <a:off x="0" y="3206276"/>
            <a:ext cx="12192000" cy="365172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7D733-8AA6-3C40-A778-2F7D067CA5B7}"/>
              </a:ext>
            </a:extLst>
          </p:cNvPr>
          <p:cNvSpPr>
            <a:spLocks noGrp="1"/>
          </p:cNvSpPr>
          <p:nvPr>
            <p:ph type="ctrTitle"/>
          </p:nvPr>
        </p:nvSpPr>
        <p:spPr>
          <a:xfrm>
            <a:off x="1524000" y="3602038"/>
            <a:ext cx="9144000" cy="2041524"/>
          </a:xfrm>
        </p:spPr>
        <p:txBody>
          <a:bodyPr anchor="b"/>
          <a:lstStyle>
            <a:lvl1pPr algn="ctr">
              <a:defRPr sz="6000">
                <a:solidFill>
                  <a:schemeClr val="bg1"/>
                </a:solidFill>
              </a:defRPr>
            </a:lvl1pPr>
          </a:lstStyle>
          <a:p>
            <a:r>
              <a:rPr lang="en-US" dirty="0"/>
              <a:t>Click to edit Master title style</a:t>
            </a:r>
          </a:p>
        </p:txBody>
      </p:sp>
      <p:pic>
        <p:nvPicPr>
          <p:cNvPr id="8" name="Picture 7">
            <a:extLst>
              <a:ext uri="{FF2B5EF4-FFF2-40B4-BE49-F238E27FC236}">
                <a16:creationId xmlns:a16="http://schemas.microsoft.com/office/drawing/2014/main" id="{A3C6E8B9-F444-1047-936C-4DED02D59B07}"/>
              </a:ext>
            </a:extLst>
          </p:cNvPr>
          <p:cNvPicPr>
            <a:picLocks noChangeAspect="1"/>
          </p:cNvPicPr>
          <p:nvPr userDrawn="1"/>
        </p:nvPicPr>
        <p:blipFill>
          <a:blip r:embed="rId2"/>
          <a:stretch>
            <a:fillRect/>
          </a:stretch>
        </p:blipFill>
        <p:spPr>
          <a:xfrm>
            <a:off x="884807" y="781618"/>
            <a:ext cx="4582104" cy="1642684"/>
          </a:xfrm>
          <a:prstGeom prst="rect">
            <a:avLst/>
          </a:prstGeom>
        </p:spPr>
      </p:pic>
      <p:sp>
        <p:nvSpPr>
          <p:cNvPr id="11" name="Slide Number Placeholder 5">
            <a:extLst>
              <a:ext uri="{FF2B5EF4-FFF2-40B4-BE49-F238E27FC236}">
                <a16:creationId xmlns:a16="http://schemas.microsoft.com/office/drawing/2014/main" id="{E87CBE7E-574D-9749-8890-281655E1EAD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uli" pitchFamily="2" charset="77"/>
              </a:defRPr>
            </a:lvl1pPr>
          </a:lstStyle>
          <a:p>
            <a:fld id="{AF0CA8EC-7B39-FA45-9467-DA28134DFB55}" type="slidenum">
              <a:rPr lang="en-US" smtClean="0"/>
              <a:pPr/>
              <a:t>‹#›</a:t>
            </a:fld>
            <a:endParaRPr lang="en-US" dirty="0"/>
          </a:p>
        </p:txBody>
      </p:sp>
      <p:pic>
        <p:nvPicPr>
          <p:cNvPr id="6" name="Google Shape;119;p27">
            <a:extLst>
              <a:ext uri="{FF2B5EF4-FFF2-40B4-BE49-F238E27FC236}">
                <a16:creationId xmlns:a16="http://schemas.microsoft.com/office/drawing/2014/main" id="{313AAEBB-14F1-4E97-92B3-A19AF183779C}"/>
              </a:ext>
            </a:extLst>
          </p:cNvPr>
          <p:cNvPicPr preferRelativeResize="0"/>
          <p:nvPr userDrawn="1"/>
        </p:nvPicPr>
        <p:blipFill rotWithShape="1">
          <a:blip r:embed="rId3"/>
          <a:stretch/>
        </p:blipFill>
        <p:spPr>
          <a:xfrm>
            <a:off x="6725090" y="1214438"/>
            <a:ext cx="4757860" cy="888453"/>
          </a:xfrm>
          <a:prstGeom prst="rect">
            <a:avLst/>
          </a:prstGeom>
          <a:noFill/>
        </p:spPr>
      </p:pic>
    </p:spTree>
    <p:extLst>
      <p:ext uri="{BB962C8B-B14F-4D97-AF65-F5344CB8AC3E}">
        <p14:creationId xmlns:p14="http://schemas.microsoft.com/office/powerpoint/2010/main" val="272331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6709-3C6B-B04A-AA42-77F8B20F72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1394F-A091-9340-B2E2-AFD9D6A89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7D58A405-66C3-4942-A76F-062BEC15DD04}"/>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CA8EC-7B39-FA45-9467-DA28134DFB55}" type="slidenum">
              <a:rPr lang="en-US" smtClean="0"/>
              <a:pPr/>
              <a:t>‹#›</a:t>
            </a:fld>
            <a:endParaRPr lang="en-US" dirty="0"/>
          </a:p>
        </p:txBody>
      </p:sp>
      <p:pic>
        <p:nvPicPr>
          <p:cNvPr id="5" name="Google Shape;119;p27">
            <a:extLst>
              <a:ext uri="{FF2B5EF4-FFF2-40B4-BE49-F238E27FC236}">
                <a16:creationId xmlns:a16="http://schemas.microsoft.com/office/drawing/2014/main" id="{D1FCA93D-F632-4136-944A-49736105B37B}"/>
              </a:ext>
            </a:extLst>
          </p:cNvPr>
          <p:cNvPicPr preferRelativeResize="0"/>
          <p:nvPr userDrawn="1"/>
        </p:nvPicPr>
        <p:blipFill rotWithShape="1">
          <a:blip r:embed="rId2"/>
          <a:stretch/>
        </p:blipFill>
        <p:spPr>
          <a:xfrm>
            <a:off x="6899251" y="6090344"/>
            <a:ext cx="1966762" cy="532012"/>
          </a:xfrm>
          <a:prstGeom prst="rect">
            <a:avLst/>
          </a:prstGeom>
          <a:noFill/>
        </p:spPr>
      </p:pic>
    </p:spTree>
    <p:extLst>
      <p:ext uri="{BB962C8B-B14F-4D97-AF65-F5344CB8AC3E}">
        <p14:creationId xmlns:p14="http://schemas.microsoft.com/office/powerpoint/2010/main" val="295806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7997-CF49-E040-A811-39675AFFF4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4B2F6D-B0C3-9A40-95BF-05A0A71A1E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2D088F7-C198-154F-99AD-DC75FFA7CFAE}"/>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CA8EC-7B39-FA45-9467-DA28134DFB55}" type="slidenum">
              <a:rPr lang="en-US" smtClean="0"/>
              <a:pPr/>
              <a:t>‹#›</a:t>
            </a:fld>
            <a:endParaRPr lang="en-US" dirty="0"/>
          </a:p>
        </p:txBody>
      </p:sp>
      <p:pic>
        <p:nvPicPr>
          <p:cNvPr id="5" name="Google Shape;119;p27">
            <a:extLst>
              <a:ext uri="{FF2B5EF4-FFF2-40B4-BE49-F238E27FC236}">
                <a16:creationId xmlns:a16="http://schemas.microsoft.com/office/drawing/2014/main" id="{A7F2A4C7-A5D8-4ED3-AA55-81159D5C1448}"/>
              </a:ext>
            </a:extLst>
          </p:cNvPr>
          <p:cNvPicPr preferRelativeResize="0"/>
          <p:nvPr userDrawn="1"/>
        </p:nvPicPr>
        <p:blipFill rotWithShape="1">
          <a:blip r:embed="rId2"/>
          <a:stretch/>
        </p:blipFill>
        <p:spPr>
          <a:xfrm>
            <a:off x="6899251" y="6090344"/>
            <a:ext cx="1966762" cy="532012"/>
          </a:xfrm>
          <a:prstGeom prst="rect">
            <a:avLst/>
          </a:prstGeom>
          <a:noFill/>
        </p:spPr>
      </p:pic>
    </p:spTree>
    <p:extLst>
      <p:ext uri="{BB962C8B-B14F-4D97-AF65-F5344CB8AC3E}">
        <p14:creationId xmlns:p14="http://schemas.microsoft.com/office/powerpoint/2010/main" val="81911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8D1D-1A52-4298-A0AA-3CC143D65F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424124-0823-48FD-AAF8-D684F2EB23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3394D6-CF3B-4386-B7C8-23877920923F}"/>
              </a:ext>
            </a:extLst>
          </p:cNvPr>
          <p:cNvSpPr>
            <a:spLocks noGrp="1"/>
          </p:cNvSpPr>
          <p:nvPr>
            <p:ph type="dt" sz="half" idx="10"/>
          </p:nvPr>
        </p:nvSpPr>
        <p:spPr/>
        <p:txBody>
          <a:bodyPr/>
          <a:lstStyle/>
          <a:p>
            <a:fld id="{AFC23B2E-F631-415C-9382-6A17A0F4BB98}" type="datetimeFigureOut">
              <a:rPr lang="en-GB" smtClean="0"/>
              <a:t>02/04/2020</a:t>
            </a:fld>
            <a:endParaRPr lang="en-GB"/>
          </a:p>
        </p:txBody>
      </p:sp>
      <p:sp>
        <p:nvSpPr>
          <p:cNvPr id="5" name="Footer Placeholder 4">
            <a:extLst>
              <a:ext uri="{FF2B5EF4-FFF2-40B4-BE49-F238E27FC236}">
                <a16:creationId xmlns:a16="http://schemas.microsoft.com/office/drawing/2014/main" id="{C6B822E9-8475-4383-8D9D-2CD11CAD4F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5F9A9F-EA64-4F28-A6F9-A723167178D0}"/>
              </a:ext>
            </a:extLst>
          </p:cNvPr>
          <p:cNvSpPr>
            <a:spLocks noGrp="1"/>
          </p:cNvSpPr>
          <p:nvPr>
            <p:ph type="sldNum" sz="quarter" idx="12"/>
          </p:nvPr>
        </p:nvSpPr>
        <p:spPr/>
        <p:txBody>
          <a:bodyPr/>
          <a:lstStyle/>
          <a:p>
            <a:fld id="{DCF44DDC-C2D8-425D-B3CF-D2749D18978B}" type="slidenum">
              <a:rPr lang="en-GB" smtClean="0"/>
              <a:t>‹#›</a:t>
            </a:fld>
            <a:endParaRPr lang="en-GB"/>
          </a:p>
        </p:txBody>
      </p:sp>
      <p:pic>
        <p:nvPicPr>
          <p:cNvPr id="7" name="Google Shape;119;p27">
            <a:extLst>
              <a:ext uri="{FF2B5EF4-FFF2-40B4-BE49-F238E27FC236}">
                <a16:creationId xmlns:a16="http://schemas.microsoft.com/office/drawing/2014/main" id="{06A6A366-D5C8-4EC0-9221-ADDE45DE2C42}"/>
              </a:ext>
            </a:extLst>
          </p:cNvPr>
          <p:cNvPicPr preferRelativeResize="0"/>
          <p:nvPr userDrawn="1"/>
        </p:nvPicPr>
        <p:blipFill rotWithShape="1">
          <a:blip r:embed="rId2"/>
          <a:stretch/>
        </p:blipFill>
        <p:spPr>
          <a:xfrm>
            <a:off x="6899251" y="6090344"/>
            <a:ext cx="1966762" cy="532012"/>
          </a:xfrm>
          <a:prstGeom prst="rect">
            <a:avLst/>
          </a:prstGeom>
          <a:noFill/>
        </p:spPr>
      </p:pic>
    </p:spTree>
    <p:extLst>
      <p:ext uri="{BB962C8B-B14F-4D97-AF65-F5344CB8AC3E}">
        <p14:creationId xmlns:p14="http://schemas.microsoft.com/office/powerpoint/2010/main" val="138381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A">
    <p:spTree>
      <p:nvGrpSpPr>
        <p:cNvPr id="1" name=""/>
        <p:cNvGrpSpPr/>
        <p:nvPr/>
      </p:nvGrpSpPr>
      <p:grpSpPr>
        <a:xfrm>
          <a:off x="0" y="0"/>
          <a:ext cx="0" cy="0"/>
          <a:chOff x="0" y="0"/>
          <a:chExt cx="0" cy="0"/>
        </a:xfrm>
      </p:grpSpPr>
      <p:grpSp>
        <p:nvGrpSpPr>
          <p:cNvPr id="16" name="Group 15"/>
          <p:cNvGrpSpPr/>
          <p:nvPr userDrawn="1"/>
        </p:nvGrpSpPr>
        <p:grpSpPr>
          <a:xfrm rot="600000">
            <a:off x="8823987" y="-1397860"/>
            <a:ext cx="3120000" cy="9661659"/>
            <a:chOff x="-1953843" y="-1034965"/>
            <a:chExt cx="2340000" cy="7246244"/>
          </a:xfrm>
        </p:grpSpPr>
        <p:pic>
          <p:nvPicPr>
            <p:cNvPr id="17" name="Picture 16"/>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1953843" y="1418157"/>
              <a:ext cx="2340000" cy="2340000"/>
            </a:xfrm>
            <a:prstGeom prst="rect">
              <a:avLst/>
            </a:prstGeom>
          </p:spPr>
        </p:pic>
        <p:pic>
          <p:nvPicPr>
            <p:cNvPr id="22" name="Picture 21"/>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1953843" y="3871279"/>
              <a:ext cx="2340000" cy="2340000"/>
            </a:xfrm>
            <a:prstGeom prst="rect">
              <a:avLst/>
            </a:prstGeom>
          </p:spPr>
        </p:pic>
        <p:pic>
          <p:nvPicPr>
            <p:cNvPr id="23" name="Picture 22"/>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1953843" y="-1034965"/>
              <a:ext cx="2340000" cy="2340000"/>
            </a:xfrm>
            <a:prstGeom prst="rect">
              <a:avLst/>
            </a:prstGeom>
          </p:spPr>
        </p:pic>
      </p:grpSp>
      <p:sp>
        <p:nvSpPr>
          <p:cNvPr id="2" name="Title 1"/>
          <p:cNvSpPr>
            <a:spLocks noGrp="1"/>
          </p:cNvSpPr>
          <p:nvPr>
            <p:ph type="title"/>
          </p:nvPr>
        </p:nvSpPr>
        <p:spPr>
          <a:xfrm>
            <a:off x="609600" y="274639"/>
            <a:ext cx="10972800" cy="1143000"/>
          </a:xfrm>
        </p:spPr>
        <p:txBody>
          <a:bodyPr>
            <a:normAutofit/>
          </a:bodyPr>
          <a:lstStyle>
            <a:lvl1pPr>
              <a:defRPr sz="4267"/>
            </a:lvl1pPr>
          </a:lstStyle>
          <a:p>
            <a:r>
              <a:rPr lang="en-US"/>
              <a:t>Click to edit Master title style</a:t>
            </a:r>
          </a:p>
        </p:txBody>
      </p:sp>
      <p:sp>
        <p:nvSpPr>
          <p:cNvPr id="3" name="Content Placeholder 2"/>
          <p:cNvSpPr>
            <a:spLocks noGrp="1"/>
          </p:cNvSpPr>
          <p:nvPr>
            <p:ph idx="1"/>
          </p:nvPr>
        </p:nvSpPr>
        <p:spPr>
          <a:xfrm>
            <a:off x="604769" y="1600207"/>
            <a:ext cx="5352000" cy="4297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609600" y="6080887"/>
            <a:ext cx="10972800" cy="0"/>
          </a:xfrm>
          <a:prstGeom prst="line">
            <a:avLst/>
          </a:prstGeom>
          <a:ln>
            <a:solidFill>
              <a:srgbClr val="733089"/>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2"/>
          <p:cNvSpPr>
            <a:spLocks noGrp="1"/>
          </p:cNvSpPr>
          <p:nvPr>
            <p:ph idx="10"/>
          </p:nvPr>
        </p:nvSpPr>
        <p:spPr>
          <a:xfrm>
            <a:off x="6225824" y="1600207"/>
            <a:ext cx="5356577" cy="4297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7" name="Group 26"/>
          <p:cNvGrpSpPr/>
          <p:nvPr userDrawn="1"/>
        </p:nvGrpSpPr>
        <p:grpSpPr>
          <a:xfrm>
            <a:off x="3908220" y="6238367"/>
            <a:ext cx="3987633" cy="384000"/>
            <a:chOff x="3015891" y="4678775"/>
            <a:chExt cx="2990725" cy="288000"/>
          </a:xfrm>
        </p:grpSpPr>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18791" y="4678775"/>
              <a:ext cx="1287825" cy="288000"/>
            </a:xfrm>
            <a:prstGeom prst="rect">
              <a:avLst/>
            </a:prstGeom>
          </p:spPr>
        </p:pic>
        <p:pic>
          <p:nvPicPr>
            <p:cNvPr id="29" name="Picture 2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15891" y="4678775"/>
              <a:ext cx="1463584" cy="288000"/>
            </a:xfrm>
            <a:prstGeom prst="rect">
              <a:avLst/>
            </a:prstGeom>
          </p:spPr>
        </p:pic>
      </p:grpSp>
    </p:spTree>
    <p:extLst>
      <p:ext uri="{BB962C8B-B14F-4D97-AF65-F5344CB8AC3E}">
        <p14:creationId xmlns:p14="http://schemas.microsoft.com/office/powerpoint/2010/main" val="314520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D8A1-5E54-DC4D-8196-FE1A9E2C43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0609A3-D7DC-A14B-A083-801B2F6FD97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396393B0-9B26-8246-8E87-1B32DB964E72}"/>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CA8EC-7B39-FA45-9467-DA28134DFB55}" type="slidenum">
              <a:rPr lang="en-US" smtClean="0"/>
              <a:pPr/>
              <a:t>‹#›</a:t>
            </a:fld>
            <a:endParaRPr lang="en-US" dirty="0"/>
          </a:p>
        </p:txBody>
      </p:sp>
      <p:pic>
        <p:nvPicPr>
          <p:cNvPr id="5" name="Google Shape;119;p27">
            <a:extLst>
              <a:ext uri="{FF2B5EF4-FFF2-40B4-BE49-F238E27FC236}">
                <a16:creationId xmlns:a16="http://schemas.microsoft.com/office/drawing/2014/main" id="{72CE50C8-D1E1-4F94-A1DD-614EA8DE242A}"/>
              </a:ext>
            </a:extLst>
          </p:cNvPr>
          <p:cNvPicPr preferRelativeResize="0"/>
          <p:nvPr userDrawn="1"/>
        </p:nvPicPr>
        <p:blipFill rotWithShape="1">
          <a:blip r:embed="rId2"/>
          <a:stretch/>
        </p:blipFill>
        <p:spPr>
          <a:xfrm>
            <a:off x="6899251" y="6090344"/>
            <a:ext cx="1966762" cy="532012"/>
          </a:xfrm>
          <a:prstGeom prst="rect">
            <a:avLst/>
          </a:prstGeom>
          <a:noFill/>
        </p:spPr>
      </p:pic>
    </p:spTree>
    <p:extLst>
      <p:ext uri="{BB962C8B-B14F-4D97-AF65-F5344CB8AC3E}">
        <p14:creationId xmlns:p14="http://schemas.microsoft.com/office/powerpoint/2010/main" val="322212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9D97-1A4D-A54A-A4A0-D75F5FF343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EA7D45-ACEF-544B-9C37-498514FA9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69288AFE-B8ED-7F44-A31B-127A6927082C}"/>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CA8EC-7B39-FA45-9467-DA28134DFB55}" type="slidenum">
              <a:rPr lang="en-US" smtClean="0"/>
              <a:pPr/>
              <a:t>‹#›</a:t>
            </a:fld>
            <a:endParaRPr lang="en-US" dirty="0"/>
          </a:p>
        </p:txBody>
      </p:sp>
      <p:pic>
        <p:nvPicPr>
          <p:cNvPr id="6" name="Google Shape;119;p27">
            <a:extLst>
              <a:ext uri="{FF2B5EF4-FFF2-40B4-BE49-F238E27FC236}">
                <a16:creationId xmlns:a16="http://schemas.microsoft.com/office/drawing/2014/main" id="{DB64AD52-3A56-416B-9E71-460EEE2F5C5E}"/>
              </a:ext>
            </a:extLst>
          </p:cNvPr>
          <p:cNvPicPr preferRelativeResize="0"/>
          <p:nvPr userDrawn="1"/>
        </p:nvPicPr>
        <p:blipFill rotWithShape="1">
          <a:blip r:embed="rId2"/>
          <a:stretch/>
        </p:blipFill>
        <p:spPr>
          <a:xfrm>
            <a:off x="6899251" y="6145013"/>
            <a:ext cx="1966762" cy="532012"/>
          </a:xfrm>
          <a:prstGeom prst="rect">
            <a:avLst/>
          </a:prstGeom>
          <a:noFill/>
        </p:spPr>
      </p:pic>
    </p:spTree>
    <p:extLst>
      <p:ext uri="{BB962C8B-B14F-4D97-AF65-F5344CB8AC3E}">
        <p14:creationId xmlns:p14="http://schemas.microsoft.com/office/powerpoint/2010/main" val="338215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AA6D-D78F-A141-9899-BA774B4491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359010-F285-8C45-B345-8121A34C77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187256-0F36-3840-A2B6-1A9950505C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A14914E5-2470-324E-B317-1BF24D6DB445}"/>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CA8EC-7B39-FA45-9467-DA28134DFB55}" type="slidenum">
              <a:rPr lang="en-US" smtClean="0"/>
              <a:pPr/>
              <a:t>‹#›</a:t>
            </a:fld>
            <a:endParaRPr lang="en-US" dirty="0"/>
          </a:p>
        </p:txBody>
      </p:sp>
      <p:pic>
        <p:nvPicPr>
          <p:cNvPr id="6" name="Google Shape;119;p27">
            <a:extLst>
              <a:ext uri="{FF2B5EF4-FFF2-40B4-BE49-F238E27FC236}">
                <a16:creationId xmlns:a16="http://schemas.microsoft.com/office/drawing/2014/main" id="{7C882A0C-0F92-4AC8-B4BC-3A749337D301}"/>
              </a:ext>
            </a:extLst>
          </p:cNvPr>
          <p:cNvPicPr preferRelativeResize="0"/>
          <p:nvPr userDrawn="1"/>
        </p:nvPicPr>
        <p:blipFill rotWithShape="1">
          <a:blip r:embed="rId2"/>
          <a:stretch/>
        </p:blipFill>
        <p:spPr>
          <a:xfrm>
            <a:off x="6899251" y="6090344"/>
            <a:ext cx="1966762" cy="532012"/>
          </a:xfrm>
          <a:prstGeom prst="rect">
            <a:avLst/>
          </a:prstGeom>
          <a:noFill/>
        </p:spPr>
      </p:pic>
    </p:spTree>
    <p:extLst>
      <p:ext uri="{BB962C8B-B14F-4D97-AF65-F5344CB8AC3E}">
        <p14:creationId xmlns:p14="http://schemas.microsoft.com/office/powerpoint/2010/main" val="115164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3A4F-C213-9C4E-8A77-6D2F18B0CD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A96BE4-18F5-494E-804C-EC5680C297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1640DB-DE62-1140-8600-FF8E9CE6F6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765F7D-99C0-6A45-AAB4-6C4BF0EB1E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F6DD5-F7CE-B646-B7CF-F4608BB04A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B0BF686-62B3-C74C-B3DA-EEF5C11871D9}"/>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CA8EC-7B39-FA45-9467-DA28134DFB55}" type="slidenum">
              <a:rPr lang="en-US" smtClean="0"/>
              <a:pPr/>
              <a:t>‹#›</a:t>
            </a:fld>
            <a:endParaRPr lang="en-US" dirty="0"/>
          </a:p>
        </p:txBody>
      </p:sp>
      <p:pic>
        <p:nvPicPr>
          <p:cNvPr id="8" name="Google Shape;119;p27">
            <a:extLst>
              <a:ext uri="{FF2B5EF4-FFF2-40B4-BE49-F238E27FC236}">
                <a16:creationId xmlns:a16="http://schemas.microsoft.com/office/drawing/2014/main" id="{62823AC3-6DA3-4483-9AF7-7C7DF9F55956}"/>
              </a:ext>
            </a:extLst>
          </p:cNvPr>
          <p:cNvPicPr preferRelativeResize="0"/>
          <p:nvPr userDrawn="1"/>
        </p:nvPicPr>
        <p:blipFill rotWithShape="1">
          <a:blip r:embed="rId2"/>
          <a:stretch/>
        </p:blipFill>
        <p:spPr>
          <a:xfrm>
            <a:off x="6899251" y="6090344"/>
            <a:ext cx="1966762" cy="532012"/>
          </a:xfrm>
          <a:prstGeom prst="rect">
            <a:avLst/>
          </a:prstGeom>
          <a:noFill/>
        </p:spPr>
      </p:pic>
    </p:spTree>
    <p:extLst>
      <p:ext uri="{BB962C8B-B14F-4D97-AF65-F5344CB8AC3E}">
        <p14:creationId xmlns:p14="http://schemas.microsoft.com/office/powerpoint/2010/main" val="369143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73FB-86E3-584C-A7FD-5903447BF03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A1C0482D-F0D8-FA43-8E46-05D2B44B54A8}"/>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CA8EC-7B39-FA45-9467-DA28134DFB55}" type="slidenum">
              <a:rPr lang="en-US" smtClean="0"/>
              <a:pPr/>
              <a:t>‹#›</a:t>
            </a:fld>
            <a:endParaRPr lang="en-US" dirty="0"/>
          </a:p>
        </p:txBody>
      </p:sp>
      <p:pic>
        <p:nvPicPr>
          <p:cNvPr id="4" name="Google Shape;119;p27">
            <a:extLst>
              <a:ext uri="{FF2B5EF4-FFF2-40B4-BE49-F238E27FC236}">
                <a16:creationId xmlns:a16="http://schemas.microsoft.com/office/drawing/2014/main" id="{4E40B423-0791-4D96-A173-98BDD33BBCC0}"/>
              </a:ext>
            </a:extLst>
          </p:cNvPr>
          <p:cNvPicPr preferRelativeResize="0"/>
          <p:nvPr userDrawn="1"/>
        </p:nvPicPr>
        <p:blipFill rotWithShape="1">
          <a:blip r:embed="rId2"/>
          <a:stretch/>
        </p:blipFill>
        <p:spPr>
          <a:xfrm>
            <a:off x="6899251" y="6090344"/>
            <a:ext cx="1966762" cy="532012"/>
          </a:xfrm>
          <a:prstGeom prst="rect">
            <a:avLst/>
          </a:prstGeom>
          <a:noFill/>
        </p:spPr>
      </p:pic>
    </p:spTree>
    <p:extLst>
      <p:ext uri="{BB962C8B-B14F-4D97-AF65-F5344CB8AC3E}">
        <p14:creationId xmlns:p14="http://schemas.microsoft.com/office/powerpoint/2010/main" val="80984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51B9F59-A4C6-9F4B-91B2-ABBB4402EE95}"/>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0CA8EC-7B39-FA45-9467-DA28134DFB55}" type="slidenum">
              <a:rPr lang="en-US" smtClean="0"/>
              <a:pPr/>
              <a:t>‹#›</a:t>
            </a:fld>
            <a:endParaRPr lang="en-US" dirty="0"/>
          </a:p>
        </p:txBody>
      </p:sp>
      <p:pic>
        <p:nvPicPr>
          <p:cNvPr id="3" name="Google Shape;119;p27">
            <a:extLst>
              <a:ext uri="{FF2B5EF4-FFF2-40B4-BE49-F238E27FC236}">
                <a16:creationId xmlns:a16="http://schemas.microsoft.com/office/drawing/2014/main" id="{59C166AC-E1F0-40C5-B4B2-3B9D65705FF0}"/>
              </a:ext>
            </a:extLst>
          </p:cNvPr>
          <p:cNvPicPr preferRelativeResize="0"/>
          <p:nvPr userDrawn="1"/>
        </p:nvPicPr>
        <p:blipFill rotWithShape="1">
          <a:blip r:embed="rId2"/>
          <a:stretch/>
        </p:blipFill>
        <p:spPr>
          <a:xfrm>
            <a:off x="6899251" y="6090344"/>
            <a:ext cx="1966762" cy="532012"/>
          </a:xfrm>
          <a:prstGeom prst="rect">
            <a:avLst/>
          </a:prstGeom>
          <a:noFill/>
        </p:spPr>
      </p:pic>
    </p:spTree>
    <p:extLst>
      <p:ext uri="{BB962C8B-B14F-4D97-AF65-F5344CB8AC3E}">
        <p14:creationId xmlns:p14="http://schemas.microsoft.com/office/powerpoint/2010/main" val="52434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8DB3-BBD0-3D4B-9397-195733C95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6EADAD-8158-8146-8231-FBE804098D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B737B0-21D8-C042-BB0E-D30E3FF79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E93375-6458-344C-A0DB-4728A34573D8}"/>
              </a:ext>
            </a:extLst>
          </p:cNvPr>
          <p:cNvSpPr>
            <a:spLocks noGrp="1"/>
          </p:cNvSpPr>
          <p:nvPr>
            <p:ph type="dt" sz="half" idx="10"/>
          </p:nvPr>
        </p:nvSpPr>
        <p:spPr>
          <a:xfrm>
            <a:off x="3039864" y="6278094"/>
            <a:ext cx="2743200" cy="365125"/>
          </a:xfrm>
          <a:prstGeom prst="rect">
            <a:avLst/>
          </a:prstGeom>
        </p:spPr>
        <p:txBody>
          <a:bodyPr/>
          <a:lstStyle/>
          <a:p>
            <a:fld id="{CABB9465-7304-884C-AD2A-CF49187D2117}" type="datetimeFigureOut">
              <a:rPr lang="en-US" smtClean="0"/>
              <a:t>4/2/2020</a:t>
            </a:fld>
            <a:endParaRPr lang="en-US"/>
          </a:p>
        </p:txBody>
      </p:sp>
      <p:sp>
        <p:nvSpPr>
          <p:cNvPr id="6" name="Footer Placeholder 5">
            <a:extLst>
              <a:ext uri="{FF2B5EF4-FFF2-40B4-BE49-F238E27FC236}">
                <a16:creationId xmlns:a16="http://schemas.microsoft.com/office/drawing/2014/main" id="{32A03655-4123-0A42-AFC7-E1342B3C6DB4}"/>
              </a:ext>
            </a:extLst>
          </p:cNvPr>
          <p:cNvSpPr>
            <a:spLocks noGrp="1"/>
          </p:cNvSpPr>
          <p:nvPr>
            <p:ph type="ftr" sz="quarter" idx="11"/>
          </p:nvPr>
        </p:nvSpPr>
        <p:spPr>
          <a:xfrm>
            <a:off x="839788" y="6278095"/>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F51E48-165B-1642-A80F-16490DFC2EA8}"/>
              </a:ext>
            </a:extLst>
          </p:cNvPr>
          <p:cNvSpPr>
            <a:spLocks noGrp="1"/>
          </p:cNvSpPr>
          <p:nvPr>
            <p:ph type="sldNum" sz="quarter" idx="12"/>
          </p:nvPr>
        </p:nvSpPr>
        <p:spPr>
          <a:xfrm>
            <a:off x="4954588" y="6285896"/>
            <a:ext cx="828476" cy="365125"/>
          </a:xfrm>
          <a:prstGeom prst="rect">
            <a:avLst/>
          </a:prstGeom>
        </p:spPr>
        <p:txBody>
          <a:bodyPr/>
          <a:lstStyle/>
          <a:p>
            <a:fld id="{AF0CA8EC-7B39-FA45-9467-DA28134DFB55}" type="slidenum">
              <a:rPr lang="en-US" smtClean="0"/>
              <a:t>‹#›</a:t>
            </a:fld>
            <a:endParaRPr lang="en-US"/>
          </a:p>
        </p:txBody>
      </p:sp>
      <p:pic>
        <p:nvPicPr>
          <p:cNvPr id="8" name="Google Shape;119;p27">
            <a:extLst>
              <a:ext uri="{FF2B5EF4-FFF2-40B4-BE49-F238E27FC236}">
                <a16:creationId xmlns:a16="http://schemas.microsoft.com/office/drawing/2014/main" id="{F91A6D6F-5411-4893-BFD1-35E5E106A8FB}"/>
              </a:ext>
            </a:extLst>
          </p:cNvPr>
          <p:cNvPicPr preferRelativeResize="0"/>
          <p:nvPr userDrawn="1"/>
        </p:nvPicPr>
        <p:blipFill rotWithShape="1">
          <a:blip r:embed="rId2"/>
          <a:stretch/>
        </p:blipFill>
        <p:spPr>
          <a:xfrm>
            <a:off x="6899251" y="6090344"/>
            <a:ext cx="1966762" cy="532012"/>
          </a:xfrm>
          <a:prstGeom prst="rect">
            <a:avLst/>
          </a:prstGeom>
          <a:noFill/>
        </p:spPr>
      </p:pic>
    </p:spTree>
    <p:extLst>
      <p:ext uri="{BB962C8B-B14F-4D97-AF65-F5344CB8AC3E}">
        <p14:creationId xmlns:p14="http://schemas.microsoft.com/office/powerpoint/2010/main" val="25456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6C0B-9834-3B4E-A335-AB79BBC5C1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CF8A26-FEC6-B942-9507-ED63DCD51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2DEB5A-223B-6E47-BD78-232F1D8C5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977FF-037D-C845-89F5-4E3322A4242A}"/>
              </a:ext>
            </a:extLst>
          </p:cNvPr>
          <p:cNvSpPr>
            <a:spLocks noGrp="1"/>
          </p:cNvSpPr>
          <p:nvPr>
            <p:ph type="dt" sz="half" idx="10"/>
          </p:nvPr>
        </p:nvSpPr>
        <p:spPr>
          <a:xfrm>
            <a:off x="1122486" y="6356350"/>
            <a:ext cx="2743200" cy="365125"/>
          </a:xfrm>
          <a:prstGeom prst="rect">
            <a:avLst/>
          </a:prstGeom>
        </p:spPr>
        <p:txBody>
          <a:bodyPr/>
          <a:lstStyle/>
          <a:p>
            <a:fld id="{CABB9465-7304-884C-AD2A-CF49187D2117}" type="datetimeFigureOut">
              <a:rPr lang="en-US" smtClean="0"/>
              <a:t>4/2/2020</a:t>
            </a:fld>
            <a:endParaRPr lang="en-US"/>
          </a:p>
        </p:txBody>
      </p:sp>
      <p:sp>
        <p:nvSpPr>
          <p:cNvPr id="6" name="Footer Placeholder 5">
            <a:extLst>
              <a:ext uri="{FF2B5EF4-FFF2-40B4-BE49-F238E27FC236}">
                <a16:creationId xmlns:a16="http://schemas.microsoft.com/office/drawing/2014/main" id="{31FC3EAF-F50A-3B4B-8B66-F827BDFF93E4}"/>
              </a:ext>
            </a:extLst>
          </p:cNvPr>
          <p:cNvSpPr>
            <a:spLocks noGrp="1"/>
          </p:cNvSpPr>
          <p:nvPr>
            <p:ph type="ftr" sz="quarter" idx="11"/>
          </p:nvPr>
        </p:nvSpPr>
        <p:spPr>
          <a:xfrm>
            <a:off x="289560" y="6356349"/>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CFA1402-416D-544E-B236-FB7F48D0C24B}"/>
              </a:ext>
            </a:extLst>
          </p:cNvPr>
          <p:cNvSpPr>
            <a:spLocks noGrp="1"/>
          </p:cNvSpPr>
          <p:nvPr>
            <p:ph type="sldNum" sz="quarter" idx="12"/>
          </p:nvPr>
        </p:nvSpPr>
        <p:spPr>
          <a:xfrm>
            <a:off x="2346960" y="6351087"/>
            <a:ext cx="2743200" cy="365125"/>
          </a:xfrm>
          <a:prstGeom prst="rect">
            <a:avLst/>
          </a:prstGeom>
        </p:spPr>
        <p:txBody>
          <a:bodyPr/>
          <a:lstStyle/>
          <a:p>
            <a:fld id="{AF0CA8EC-7B39-FA45-9467-DA28134DFB55}" type="slidenum">
              <a:rPr lang="en-US" smtClean="0"/>
              <a:t>‹#›</a:t>
            </a:fld>
            <a:endParaRPr lang="en-US"/>
          </a:p>
        </p:txBody>
      </p:sp>
      <p:pic>
        <p:nvPicPr>
          <p:cNvPr id="8" name="Google Shape;119;p27">
            <a:extLst>
              <a:ext uri="{FF2B5EF4-FFF2-40B4-BE49-F238E27FC236}">
                <a16:creationId xmlns:a16="http://schemas.microsoft.com/office/drawing/2014/main" id="{C4EC6C35-8432-4BF2-A4CC-D21952A53172}"/>
              </a:ext>
            </a:extLst>
          </p:cNvPr>
          <p:cNvPicPr preferRelativeResize="0"/>
          <p:nvPr userDrawn="1"/>
        </p:nvPicPr>
        <p:blipFill rotWithShape="1">
          <a:blip r:embed="rId2"/>
          <a:stretch/>
        </p:blipFill>
        <p:spPr>
          <a:xfrm>
            <a:off x="6899251" y="6090344"/>
            <a:ext cx="1966762" cy="532012"/>
          </a:xfrm>
          <a:prstGeom prst="rect">
            <a:avLst/>
          </a:prstGeom>
          <a:noFill/>
        </p:spPr>
      </p:pic>
    </p:spTree>
    <p:extLst>
      <p:ext uri="{BB962C8B-B14F-4D97-AF65-F5344CB8AC3E}">
        <p14:creationId xmlns:p14="http://schemas.microsoft.com/office/powerpoint/2010/main" val="414416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6EE1DE-F865-4847-9521-58B351C7DA4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uli" pitchFamily="2" charset="77"/>
              </a:defRPr>
            </a:lvl1pPr>
          </a:lstStyle>
          <a:p>
            <a:fld id="{AF0CA8EC-7B39-FA45-9467-DA28134DFB55}" type="slidenum">
              <a:rPr lang="en-US" smtClean="0"/>
              <a:pPr/>
              <a:t>‹#›</a:t>
            </a:fld>
            <a:endParaRPr lang="en-US" dirty="0"/>
          </a:p>
        </p:txBody>
      </p:sp>
      <p:sp>
        <p:nvSpPr>
          <p:cNvPr id="2" name="Title Placeholder 1">
            <a:extLst>
              <a:ext uri="{FF2B5EF4-FFF2-40B4-BE49-F238E27FC236}">
                <a16:creationId xmlns:a16="http://schemas.microsoft.com/office/drawing/2014/main" id="{4C46E03A-C69A-F343-843F-C7B4A4C33D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84D2993-FF7E-BD44-9B2B-1583B04A3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26B3A05-B574-FA40-A33D-ED3AE86EEF88}"/>
              </a:ext>
            </a:extLst>
          </p:cNvPr>
          <p:cNvPicPr>
            <a:picLocks noChangeAspect="1"/>
          </p:cNvPicPr>
          <p:nvPr userDrawn="1"/>
        </p:nvPicPr>
        <p:blipFill>
          <a:blip r:embed="rId15"/>
          <a:stretch>
            <a:fillRect/>
          </a:stretch>
        </p:blipFill>
        <p:spPr>
          <a:xfrm>
            <a:off x="9013077" y="5971716"/>
            <a:ext cx="2340723" cy="839149"/>
          </a:xfrm>
          <a:prstGeom prst="rect">
            <a:avLst/>
          </a:prstGeom>
        </p:spPr>
      </p:pic>
      <p:sp>
        <p:nvSpPr>
          <p:cNvPr id="9" name="Rectangle 8">
            <a:extLst>
              <a:ext uri="{FF2B5EF4-FFF2-40B4-BE49-F238E27FC236}">
                <a16:creationId xmlns:a16="http://schemas.microsoft.com/office/drawing/2014/main" id="{9D82B6A0-0DF4-414B-869B-2697E430CFE6}"/>
              </a:ext>
            </a:extLst>
          </p:cNvPr>
          <p:cNvSpPr/>
          <p:nvPr userDrawn="1"/>
        </p:nvSpPr>
        <p:spPr>
          <a:xfrm>
            <a:off x="0" y="0"/>
            <a:ext cx="12192000" cy="9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90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360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co.org.uk/media/for-organisations/documents/1563/ico_bring_your_own_device_byod_guidanc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dsptoolkit.nhs.uk/"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www.digitalsocialcare.co.uk/protecting-my-information/data-security-and-protection-toolki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caspa.care/" TargetMode="External"/><Relationship Id="rId2" Type="http://schemas.openxmlformats.org/officeDocument/2006/relationships/hyperlink" Target="http://www.digitalsocialcare.co.uk/" TargetMode="External"/><Relationship Id="rId1" Type="http://schemas.openxmlformats.org/officeDocument/2006/relationships/slideLayout" Target="../slideLayouts/slideLayout2.xml"/><Relationship Id="rId5" Type="http://schemas.openxmlformats.org/officeDocument/2006/relationships/hyperlink" Target="http://www.ncsc.gov.uk/" TargetMode="External"/><Relationship Id="rId4" Type="http://schemas.openxmlformats.org/officeDocument/2006/relationships/hyperlink" Target="http://www.ico.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katie@digitalsocialcare.co.uk" TargetMode="External"/><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hyperlink" Target="mailto:taffy.Gatawa@caspa.c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B14F-D8D5-4641-BF71-C42436420680}"/>
              </a:ext>
            </a:extLst>
          </p:cNvPr>
          <p:cNvSpPr>
            <a:spLocks noGrp="1"/>
          </p:cNvSpPr>
          <p:nvPr>
            <p:ph type="ctrTitle"/>
          </p:nvPr>
        </p:nvSpPr>
        <p:spPr/>
        <p:txBody>
          <a:bodyPr>
            <a:noAutofit/>
          </a:bodyPr>
          <a:lstStyle/>
          <a:p>
            <a:r>
              <a:rPr lang="en-GB" sz="5400" b="1" dirty="0">
                <a:latin typeface="Open Sans" panose="020B0606030504020204" pitchFamily="34" charset="0"/>
                <a:ea typeface="Open Sans" panose="020B0606030504020204" pitchFamily="34" charset="0"/>
                <a:cs typeface="Open Sans" panose="020B0606030504020204" pitchFamily="34" charset="0"/>
              </a:rPr>
              <a:t>Best Practice for Adopting Digital</a:t>
            </a:r>
          </a:p>
        </p:txBody>
      </p:sp>
      <p:sp>
        <p:nvSpPr>
          <p:cNvPr id="4" name="AutoShape 4">
            <a:extLst>
              <a:ext uri="{FF2B5EF4-FFF2-40B4-BE49-F238E27FC236}">
                <a16:creationId xmlns:a16="http://schemas.microsoft.com/office/drawing/2014/main" id="{CBEC478A-A85B-4EC7-AAAB-FF7C91E4441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48940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4187D-F268-4B89-807B-0B4695553FEA}"/>
              </a:ext>
            </a:extLst>
          </p:cNvPr>
          <p:cNvSpPr>
            <a:spLocks noGrp="1"/>
          </p:cNvSpPr>
          <p:nvPr>
            <p:ph type="title"/>
          </p:nvPr>
        </p:nvSpPr>
        <p:spPr/>
        <p:txBody>
          <a:bodyPr>
            <a:norm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2. Technology Infrastructure</a:t>
            </a:r>
          </a:p>
        </p:txBody>
      </p:sp>
      <p:sp>
        <p:nvSpPr>
          <p:cNvPr id="3" name="Text Placeholder 2">
            <a:extLst>
              <a:ext uri="{FF2B5EF4-FFF2-40B4-BE49-F238E27FC236}">
                <a16:creationId xmlns:a16="http://schemas.microsoft.com/office/drawing/2014/main" id="{42981964-6FEC-4BAA-8735-80D00BFD0918}"/>
              </a:ext>
            </a:extLst>
          </p:cNvPr>
          <p:cNvSpPr>
            <a:spLocks noGrp="1"/>
          </p:cNvSpPr>
          <p:nvPr>
            <p:ph type="body" idx="1"/>
          </p:nvPr>
        </p:nvSpPr>
        <p:spPr>
          <a:xfrm>
            <a:off x="839788" y="1403578"/>
            <a:ext cx="5157787" cy="823912"/>
          </a:xfrm>
        </p:spPr>
        <p:txBody>
          <a:bodyPr/>
          <a:lstStyle/>
          <a:p>
            <a:r>
              <a:rPr lang="en-GB" dirty="0"/>
              <a:t>         Cloud managed service</a:t>
            </a:r>
          </a:p>
        </p:txBody>
      </p:sp>
      <p:sp>
        <p:nvSpPr>
          <p:cNvPr id="5" name="Text Placeholder 4">
            <a:extLst>
              <a:ext uri="{FF2B5EF4-FFF2-40B4-BE49-F238E27FC236}">
                <a16:creationId xmlns:a16="http://schemas.microsoft.com/office/drawing/2014/main" id="{1A9F54EC-42B9-4EAA-8E87-2B8BB69353A5}"/>
              </a:ext>
            </a:extLst>
          </p:cNvPr>
          <p:cNvSpPr>
            <a:spLocks noGrp="1"/>
          </p:cNvSpPr>
          <p:nvPr>
            <p:ph type="body" sz="quarter" idx="3"/>
          </p:nvPr>
        </p:nvSpPr>
        <p:spPr>
          <a:xfrm>
            <a:off x="6169024" y="1403578"/>
            <a:ext cx="5183188" cy="823912"/>
          </a:xfrm>
        </p:spPr>
        <p:txBody>
          <a:bodyPr/>
          <a:lstStyle/>
          <a:p>
            <a:r>
              <a:rPr lang="en-GB" dirty="0"/>
              <a:t>                     On- premise</a:t>
            </a:r>
          </a:p>
        </p:txBody>
      </p:sp>
      <p:sp>
        <p:nvSpPr>
          <p:cNvPr id="6" name="Content Placeholder 5">
            <a:extLst>
              <a:ext uri="{FF2B5EF4-FFF2-40B4-BE49-F238E27FC236}">
                <a16:creationId xmlns:a16="http://schemas.microsoft.com/office/drawing/2014/main" id="{6CC7D1ED-E97D-47E1-9DFF-0B1026A3C9E1}"/>
              </a:ext>
            </a:extLst>
          </p:cNvPr>
          <p:cNvSpPr>
            <a:spLocks noGrp="1"/>
          </p:cNvSpPr>
          <p:nvPr>
            <p:ph sz="quarter" idx="4"/>
          </p:nvPr>
        </p:nvSpPr>
        <p:spPr/>
        <p:txBody>
          <a:bodyPr/>
          <a:lstStyle/>
          <a:p>
            <a:endParaRPr lang="en-GB"/>
          </a:p>
        </p:txBody>
      </p:sp>
      <p:pic>
        <p:nvPicPr>
          <p:cNvPr id="7" name="Picture 2" descr="Image result for on-premise services">
            <a:extLst>
              <a:ext uri="{FF2B5EF4-FFF2-40B4-BE49-F238E27FC236}">
                <a16:creationId xmlns:a16="http://schemas.microsoft.com/office/drawing/2014/main" id="{9030E398-BDA9-40C6-B905-58C2B4CB0A9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43155" y="2227489"/>
            <a:ext cx="10906766" cy="448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400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8636-D71C-44AB-9851-E2BDFF7A9B59}"/>
              </a:ext>
            </a:extLst>
          </p:cNvPr>
          <p:cNvSpPr>
            <a:spLocks noGrp="1"/>
          </p:cNvSpPr>
          <p:nvPr>
            <p:ph type="title"/>
          </p:nvPr>
        </p:nvSpPr>
        <p:spPr/>
        <p:txBody>
          <a:bodyPr>
            <a:norm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3. Devices and management</a:t>
            </a:r>
          </a:p>
        </p:txBody>
      </p:sp>
      <p:sp>
        <p:nvSpPr>
          <p:cNvPr id="3" name="Content Placeholder 2">
            <a:extLst>
              <a:ext uri="{FF2B5EF4-FFF2-40B4-BE49-F238E27FC236}">
                <a16:creationId xmlns:a16="http://schemas.microsoft.com/office/drawing/2014/main" id="{1EBA25A8-E5E5-46B7-B86B-11D1B50A2E1E}"/>
              </a:ext>
            </a:extLst>
          </p:cNvPr>
          <p:cNvSpPr>
            <a:spLocks noGrp="1"/>
          </p:cNvSpPr>
          <p:nvPr>
            <p:ph idx="1"/>
          </p:nvPr>
        </p:nvSpPr>
        <p:spPr/>
        <p:txBody>
          <a:bodyPr/>
          <a:lstStyle/>
          <a:p>
            <a:r>
              <a:rPr lang="en-GB" dirty="0"/>
              <a:t>Hardware </a:t>
            </a:r>
          </a:p>
          <a:p>
            <a:pPr lvl="1"/>
            <a:r>
              <a:rPr lang="en-GB" dirty="0"/>
              <a:t>Smartphones</a:t>
            </a:r>
          </a:p>
          <a:p>
            <a:pPr lvl="1"/>
            <a:r>
              <a:rPr lang="en-GB" dirty="0"/>
              <a:t>Tablets</a:t>
            </a:r>
          </a:p>
          <a:p>
            <a:pPr lvl="1"/>
            <a:r>
              <a:rPr lang="en-GB" dirty="0"/>
              <a:t>Desktop PC</a:t>
            </a:r>
          </a:p>
          <a:p>
            <a:pPr lvl="1"/>
            <a:endParaRPr lang="en-GB" dirty="0"/>
          </a:p>
          <a:p>
            <a:pPr marL="0" lvl="1"/>
            <a:r>
              <a:rPr lang="en-GB" sz="2800" dirty="0"/>
              <a:t>Company supplied devices</a:t>
            </a:r>
          </a:p>
          <a:p>
            <a:pPr marL="0" lvl="1" indent="0">
              <a:buNone/>
            </a:pPr>
            <a:endParaRPr lang="en-GB" sz="2800" dirty="0"/>
          </a:p>
          <a:p>
            <a:pPr marL="0" lvl="1"/>
            <a:r>
              <a:rPr lang="en-GB" sz="2800" dirty="0"/>
              <a:t>Employee bring your own device (BYOD)</a:t>
            </a:r>
          </a:p>
        </p:txBody>
      </p:sp>
    </p:spTree>
    <p:extLst>
      <p:ext uri="{BB962C8B-B14F-4D97-AF65-F5344CB8AC3E}">
        <p14:creationId xmlns:p14="http://schemas.microsoft.com/office/powerpoint/2010/main" val="2559363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Open Sans" panose="020B0606030504020204" pitchFamily="34" charset="0"/>
                <a:ea typeface="Open Sans" panose="020B0606030504020204" pitchFamily="34" charset="0"/>
                <a:cs typeface="Open Sans" panose="020B0606030504020204" pitchFamily="34" charset="0"/>
              </a:rPr>
              <a:t>BYOD – the law and what you need to know</a:t>
            </a:r>
          </a:p>
        </p:txBody>
      </p:sp>
      <p:sp>
        <p:nvSpPr>
          <p:cNvPr id="3" name="Content Placeholder 2"/>
          <p:cNvSpPr>
            <a:spLocks noGrp="1"/>
          </p:cNvSpPr>
          <p:nvPr>
            <p:ph idx="1"/>
          </p:nvPr>
        </p:nvSpPr>
        <p:spPr/>
        <p:txBody>
          <a:bodyPr>
            <a:normAutofit lnSpcReduction="10000"/>
          </a:bodyPr>
          <a:lstStyle/>
          <a:p>
            <a:pPr fontAlgn="base"/>
            <a:r>
              <a:rPr lang="en-GB" dirty="0"/>
              <a:t>The legal responsibility for protecting personal information is with the data controller, not the device owner. </a:t>
            </a:r>
          </a:p>
          <a:p>
            <a:pPr marL="0" indent="0" fontAlgn="base">
              <a:buNone/>
            </a:pPr>
            <a:endParaRPr lang="en-GB" dirty="0"/>
          </a:p>
          <a:p>
            <a:pPr fontAlgn="base"/>
            <a:r>
              <a:rPr lang="en-GB" dirty="0"/>
              <a:t>the Data Protection Act (DPA), states employees must take measures against unauthorised or unlawful processing of personal data</a:t>
            </a:r>
          </a:p>
          <a:p>
            <a:pPr marL="0" indent="0" fontAlgn="base">
              <a:buNone/>
            </a:pPr>
            <a:endParaRPr lang="en-GB" dirty="0"/>
          </a:p>
          <a:p>
            <a:pPr fontAlgn="base"/>
            <a:r>
              <a:rPr lang="en-GB" dirty="0"/>
              <a:t>the Employment Practices Code, which states that employees are entitled to a degree of privacy in the work environment</a:t>
            </a:r>
          </a:p>
          <a:p>
            <a:pPr fontAlgn="base"/>
            <a:endParaRPr lang="en-GB" dirty="0"/>
          </a:p>
          <a:p>
            <a:pPr fontAlgn="base"/>
            <a:r>
              <a:rPr lang="en-GB" sz="1700" dirty="0">
                <a:hlinkClick r:id="rId3"/>
              </a:rPr>
              <a:t>https://ico.org.uk/media/for-organisations/documents/1563/ico_bring_your_own_device_byod_guidance.pdf</a:t>
            </a:r>
            <a:endParaRPr lang="en-GB" sz="1700" dirty="0"/>
          </a:p>
          <a:p>
            <a:endParaRPr lang="en-GB" dirty="0"/>
          </a:p>
        </p:txBody>
      </p:sp>
    </p:spTree>
    <p:extLst>
      <p:ext uri="{BB962C8B-B14F-4D97-AF65-F5344CB8AC3E}">
        <p14:creationId xmlns:p14="http://schemas.microsoft.com/office/powerpoint/2010/main" val="181102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8164-E3DD-4E2E-9DA4-6EF76534BB16}"/>
              </a:ext>
            </a:extLst>
          </p:cNvPr>
          <p:cNvSpPr>
            <a:spLocks noGrp="1"/>
          </p:cNvSpPr>
          <p:nvPr>
            <p:ph type="title"/>
          </p:nvPr>
        </p:nvSpPr>
        <p:spPr>
          <a:xfrm>
            <a:off x="838200" y="365125"/>
            <a:ext cx="10515600" cy="1325563"/>
          </a:xfrm>
        </p:spPr>
        <p:txBody>
          <a:bodyPr>
            <a:norm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Information security</a:t>
            </a:r>
          </a:p>
        </p:txBody>
      </p:sp>
      <p:pic>
        <p:nvPicPr>
          <p:cNvPr id="5" name="Picture 4" descr="A picture containing building, outdoor, stone, black&#10;&#10;Description automatically generated">
            <a:extLst>
              <a:ext uri="{FF2B5EF4-FFF2-40B4-BE49-F238E27FC236}">
                <a16:creationId xmlns:a16="http://schemas.microsoft.com/office/drawing/2014/main" id="{C3AF685D-8058-4994-BF39-2AF05167EE47}"/>
              </a:ext>
            </a:extLst>
          </p:cNvPr>
          <p:cNvPicPr>
            <a:picLocks noChangeAspect="1"/>
          </p:cNvPicPr>
          <p:nvPr/>
        </p:nvPicPr>
        <p:blipFill rotWithShape="1">
          <a:blip r:embed="rId2">
            <a:extLst>
              <a:ext uri="{28A0092B-C50C-407E-A947-70E740481C1C}">
                <a14:useLocalDpi xmlns:a14="http://schemas.microsoft.com/office/drawing/2010/main" val="0"/>
              </a:ext>
            </a:extLst>
          </a:blip>
          <a:srcRect t="22519" b="21273"/>
          <a:stretch/>
        </p:blipFill>
        <p:spPr>
          <a:xfrm>
            <a:off x="828772" y="1904281"/>
            <a:ext cx="5074070" cy="4272681"/>
          </a:xfrm>
          <a:prstGeom prst="rect">
            <a:avLst/>
          </a:prstGeom>
        </p:spPr>
      </p:pic>
      <p:sp>
        <p:nvSpPr>
          <p:cNvPr id="3" name="Content Placeholder 2">
            <a:extLst>
              <a:ext uri="{FF2B5EF4-FFF2-40B4-BE49-F238E27FC236}">
                <a16:creationId xmlns:a16="http://schemas.microsoft.com/office/drawing/2014/main" id="{7B076E1D-76B1-4050-AB0F-8D1708ABDFBD}"/>
              </a:ext>
            </a:extLst>
          </p:cNvPr>
          <p:cNvSpPr>
            <a:spLocks noGrp="1"/>
          </p:cNvSpPr>
          <p:nvPr>
            <p:ph idx="1"/>
          </p:nvPr>
        </p:nvSpPr>
        <p:spPr>
          <a:xfrm>
            <a:off x="6338316" y="1825625"/>
            <a:ext cx="5015484" cy="4351338"/>
          </a:xfrm>
        </p:spPr>
        <p:txBody>
          <a:bodyPr>
            <a:normAutofit/>
          </a:bodyPr>
          <a:lstStyle/>
          <a:p>
            <a:pPr marL="0" indent="0">
              <a:buNone/>
            </a:pPr>
            <a:r>
              <a:rPr lang="en-GB" sz="2400" u="sng" dirty="0"/>
              <a:t>Top Social Care risks</a:t>
            </a:r>
          </a:p>
          <a:p>
            <a:pPr marL="0" indent="0">
              <a:buNone/>
            </a:pPr>
            <a:endParaRPr lang="en-GB" sz="2400" dirty="0"/>
          </a:p>
          <a:p>
            <a:r>
              <a:rPr lang="en-GB" sz="2400" dirty="0"/>
              <a:t>Login &amp; Password management</a:t>
            </a:r>
          </a:p>
          <a:p>
            <a:endParaRPr lang="en-GB" sz="2400" dirty="0"/>
          </a:p>
          <a:p>
            <a:r>
              <a:rPr lang="en-GB" sz="2400" dirty="0"/>
              <a:t>Smartphone security</a:t>
            </a:r>
          </a:p>
          <a:p>
            <a:endParaRPr lang="en-GB" sz="2400" dirty="0"/>
          </a:p>
          <a:p>
            <a:r>
              <a:rPr lang="en-GB" sz="2400" dirty="0"/>
              <a:t>Backups</a:t>
            </a:r>
          </a:p>
        </p:txBody>
      </p:sp>
    </p:spTree>
    <p:extLst>
      <p:ext uri="{BB962C8B-B14F-4D97-AF65-F5344CB8AC3E}">
        <p14:creationId xmlns:p14="http://schemas.microsoft.com/office/powerpoint/2010/main" val="46237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095B-4ABD-498B-B8BF-C84686097C69}"/>
              </a:ext>
            </a:extLst>
          </p:cNvPr>
          <p:cNvSpPr>
            <a:spLocks noGrp="1"/>
          </p:cNvSpPr>
          <p:nvPr>
            <p:ph type="title"/>
          </p:nvPr>
        </p:nvSpPr>
        <p:spPr>
          <a:xfrm>
            <a:off x="854808" y="1076692"/>
            <a:ext cx="10515600" cy="2852737"/>
          </a:xfrm>
        </p:spPr>
        <p:txBody>
          <a:bodyPr/>
          <a:lstStyle/>
          <a:p>
            <a:r>
              <a:rPr lang="en-GB" sz="5400" b="1" dirty="0">
                <a:latin typeface="Open Sans" panose="020B0606030504020204" pitchFamily="34" charset="0"/>
                <a:ea typeface="Open Sans" panose="020B0606030504020204" pitchFamily="34" charset="0"/>
                <a:cs typeface="Open Sans" panose="020B0606030504020204" pitchFamily="34" charset="0"/>
              </a:rPr>
              <a:t>Regulatory Compliance</a:t>
            </a:r>
          </a:p>
        </p:txBody>
      </p:sp>
      <p:sp>
        <p:nvSpPr>
          <p:cNvPr id="3" name="Text Placeholder 2">
            <a:extLst>
              <a:ext uri="{FF2B5EF4-FFF2-40B4-BE49-F238E27FC236}">
                <a16:creationId xmlns:a16="http://schemas.microsoft.com/office/drawing/2014/main" id="{9E92E621-3F72-4A57-AC47-AA1C9774495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29754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Kate Terroni, Chief Inspector of Adult Social Care">
            <a:extLst>
              <a:ext uri="{FF2B5EF4-FFF2-40B4-BE49-F238E27FC236}">
                <a16:creationId xmlns:a16="http://schemas.microsoft.com/office/drawing/2014/main" id="{1C0E2D8D-EC80-4922-B06B-2CAF58F18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 y="-11112"/>
            <a:ext cx="6963723" cy="6869112"/>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Manual Input 10">
            <a:extLst>
              <a:ext uri="{FF2B5EF4-FFF2-40B4-BE49-F238E27FC236}">
                <a16:creationId xmlns:a16="http://schemas.microsoft.com/office/drawing/2014/main" id="{39B6037F-FFA7-4F8A-B447-CD6743B9E5E1}"/>
              </a:ext>
            </a:extLst>
          </p:cNvPr>
          <p:cNvSpPr/>
          <p:nvPr/>
        </p:nvSpPr>
        <p:spPr>
          <a:xfrm rot="16200000">
            <a:off x="4746030" y="-605143"/>
            <a:ext cx="6840829" cy="8051115"/>
          </a:xfrm>
          <a:prstGeom prst="flowChartManualInput">
            <a:avLst/>
          </a:prstGeom>
          <a:solidFill>
            <a:srgbClr val="7330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2" name="Content Placeholder 2">
            <a:extLst>
              <a:ext uri="{FF2B5EF4-FFF2-40B4-BE49-F238E27FC236}">
                <a16:creationId xmlns:a16="http://schemas.microsoft.com/office/drawing/2014/main" id="{5828143A-8714-4599-9520-BCA21296A707}"/>
              </a:ext>
            </a:extLst>
          </p:cNvPr>
          <p:cNvSpPr>
            <a:spLocks noGrp="1"/>
          </p:cNvSpPr>
          <p:nvPr>
            <p:ph idx="1"/>
          </p:nvPr>
        </p:nvSpPr>
        <p:spPr>
          <a:xfrm>
            <a:off x="5908085" y="1604407"/>
            <a:ext cx="5734721" cy="4689299"/>
          </a:xfrm>
        </p:spPr>
        <p:txBody>
          <a:bodyPr>
            <a:normAutofit/>
          </a:bodyPr>
          <a:lstStyle/>
          <a:p>
            <a:endParaRPr lang="en-GB" dirty="0">
              <a:solidFill>
                <a:schemeClr val="bg1"/>
              </a:solidFill>
            </a:endParaRPr>
          </a:p>
          <a:p>
            <a:pPr marL="0" indent="0">
              <a:spcAft>
                <a:spcPts val="800"/>
              </a:spcAft>
              <a:buNone/>
            </a:pPr>
            <a:r>
              <a:rPr lang="en-GB" sz="3200" dirty="0">
                <a:solidFill>
                  <a:schemeClr val="bg1"/>
                </a:solidFill>
              </a:rPr>
              <a:t>“Spending more time with the people they support and less time doing paperwork – a welcome benefit of technology” </a:t>
            </a:r>
            <a:r>
              <a:rPr lang="en-US" sz="3200" dirty="0">
                <a:solidFill>
                  <a:schemeClr val="bg1"/>
                </a:solidFill>
              </a:rPr>
              <a:t> </a:t>
            </a:r>
          </a:p>
          <a:p>
            <a:pPr marL="0" indent="0">
              <a:spcBef>
                <a:spcPts val="2400"/>
              </a:spcBef>
              <a:buNone/>
            </a:pPr>
            <a:r>
              <a:rPr lang="en-US" sz="2400" b="1" i="1" dirty="0">
                <a:solidFill>
                  <a:schemeClr val="bg1"/>
                </a:solidFill>
              </a:rPr>
              <a:t>Kate </a:t>
            </a:r>
            <a:r>
              <a:rPr lang="en-US" sz="2400" b="1" i="1" dirty="0" err="1">
                <a:solidFill>
                  <a:schemeClr val="bg1"/>
                </a:solidFill>
              </a:rPr>
              <a:t>Terroni</a:t>
            </a:r>
            <a:endParaRPr lang="en-US" sz="2400" b="1" i="1" dirty="0">
              <a:solidFill>
                <a:schemeClr val="bg1"/>
              </a:solidFill>
            </a:endParaRPr>
          </a:p>
          <a:p>
            <a:pPr marL="0" indent="0">
              <a:spcBef>
                <a:spcPts val="800"/>
              </a:spcBef>
              <a:buNone/>
            </a:pPr>
            <a:r>
              <a:rPr lang="en-US" sz="2267" i="1" dirty="0">
                <a:solidFill>
                  <a:schemeClr val="bg1"/>
                </a:solidFill>
              </a:rPr>
              <a:t>Chief Inspector of Adult Social Care, CQC</a:t>
            </a:r>
            <a:endParaRPr lang="en-GB" sz="2267" i="1" dirty="0">
              <a:solidFill>
                <a:schemeClr val="bg1"/>
              </a:solidFill>
            </a:endParaRPr>
          </a:p>
        </p:txBody>
      </p:sp>
      <p:sp>
        <p:nvSpPr>
          <p:cNvPr id="13" name="Title 1">
            <a:extLst>
              <a:ext uri="{FF2B5EF4-FFF2-40B4-BE49-F238E27FC236}">
                <a16:creationId xmlns:a16="http://schemas.microsoft.com/office/drawing/2014/main" id="{BCF4AA1C-6619-4350-9A2D-7863FB37B313}"/>
              </a:ext>
            </a:extLst>
          </p:cNvPr>
          <p:cNvSpPr>
            <a:spLocks noGrp="1"/>
          </p:cNvSpPr>
          <p:nvPr>
            <p:ph type="title"/>
          </p:nvPr>
        </p:nvSpPr>
        <p:spPr>
          <a:xfrm>
            <a:off x="4701059" y="274639"/>
            <a:ext cx="7490940" cy="1143000"/>
          </a:xfrm>
          <a:prstGeom prst="rect">
            <a:avLst/>
          </a:prstGeom>
        </p:spPr>
        <p:txBody>
          <a:bodyPr anchor="ctr">
            <a:normAutofit/>
          </a:bodyPr>
          <a:lstStyle/>
          <a:p>
            <a:r>
              <a:rPr lang="en-GB" sz="3733" b="1" dirty="0">
                <a:solidFill>
                  <a:schemeClr val="bg1"/>
                </a:solidFill>
              </a:rPr>
              <a:t>The Regulator’s perspective</a:t>
            </a:r>
          </a:p>
        </p:txBody>
      </p:sp>
    </p:spTree>
    <p:extLst>
      <p:ext uri="{BB962C8B-B14F-4D97-AF65-F5344CB8AC3E}">
        <p14:creationId xmlns:p14="http://schemas.microsoft.com/office/powerpoint/2010/main" val="4291552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8C938-B509-428D-8DBE-06703E9FCD6A}"/>
              </a:ext>
            </a:extLst>
          </p:cNvPr>
          <p:cNvSpPr>
            <a:spLocks noGrp="1"/>
          </p:cNvSpPr>
          <p:nvPr>
            <p:ph type="title"/>
          </p:nvPr>
        </p:nvSpPr>
        <p:spPr/>
        <p:txBody>
          <a:bodyPr>
            <a:noAutofit/>
          </a:bodyPr>
          <a:lstStyle/>
          <a:p>
            <a:r>
              <a:rPr lang="en-GB" b="1">
                <a:latin typeface="Open Sans" panose="020B0606030504020204" pitchFamily="34" charset="0"/>
                <a:ea typeface="Open Sans" panose="020B0606030504020204" pitchFamily="34" charset="0"/>
                <a:cs typeface="Open Sans" panose="020B0606030504020204" pitchFamily="34" charset="0"/>
              </a:rPr>
              <a:t>Data Security Protection Toolkit (DSPT)</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3">
            <a:extLst>
              <a:ext uri="{FF2B5EF4-FFF2-40B4-BE49-F238E27FC236}">
                <a16:creationId xmlns:a16="http://schemas.microsoft.com/office/drawing/2014/main" id="{3F5057C4-727A-4BFD-9B76-ABC20D82A3B6}"/>
              </a:ext>
            </a:extLst>
          </p:cNvPr>
          <p:cNvSpPr>
            <a:spLocks noGrp="1"/>
          </p:cNvSpPr>
          <p:nvPr>
            <p:ph sz="half" idx="1"/>
          </p:nvPr>
        </p:nvSpPr>
        <p:spPr>
          <a:xfrm>
            <a:off x="838200" y="1825625"/>
            <a:ext cx="5181600" cy="4351338"/>
          </a:xfrm>
        </p:spPr>
        <p:txBody>
          <a:bodyPr>
            <a:normAutofit fontScale="92500" lnSpcReduction="10000"/>
          </a:bodyPr>
          <a:lstStyle/>
          <a:p>
            <a:r>
              <a:rPr lang="en-GB" dirty="0"/>
              <a:t>Online, annual, data security self assessment </a:t>
            </a:r>
          </a:p>
          <a:p>
            <a:endParaRPr lang="en-GB" dirty="0"/>
          </a:p>
          <a:p>
            <a:r>
              <a:rPr lang="en-GB" dirty="0"/>
              <a:t>Final deadline is 31</a:t>
            </a:r>
            <a:r>
              <a:rPr lang="en-GB" baseline="30000" dirty="0"/>
              <a:t>st</a:t>
            </a:r>
            <a:r>
              <a:rPr lang="en-GB" dirty="0"/>
              <a:t> March each year</a:t>
            </a:r>
          </a:p>
          <a:p>
            <a:pPr marL="0" indent="0">
              <a:buNone/>
            </a:pPr>
            <a:endParaRPr lang="en-GB" dirty="0"/>
          </a:p>
          <a:p>
            <a:r>
              <a:rPr lang="en-GB" dirty="0">
                <a:hlinkClick r:id="rId3"/>
              </a:rPr>
              <a:t>www.dsptoolkit.nhs.uk</a:t>
            </a:r>
            <a:endParaRPr lang="en-GB" dirty="0"/>
          </a:p>
          <a:p>
            <a:endParaRPr lang="en-GB" dirty="0"/>
          </a:p>
          <a:p>
            <a:r>
              <a:rPr lang="en-GB" dirty="0">
                <a:hlinkClick r:id="rId4"/>
              </a:rPr>
              <a:t>https://www.digitalsocialcare.co.uk/protecting-my-information/data-security-and-protection-toolkit/</a:t>
            </a:r>
            <a:endParaRPr lang="en-GB" dirty="0"/>
          </a:p>
          <a:p>
            <a:endParaRPr lang="en-GB" dirty="0"/>
          </a:p>
        </p:txBody>
      </p:sp>
      <p:pic>
        <p:nvPicPr>
          <p:cNvPr id="6" name="Content Placeholder 5" descr="A screenshot of a cell phone&#10;&#10;Description automatically generated">
            <a:extLst>
              <a:ext uri="{FF2B5EF4-FFF2-40B4-BE49-F238E27FC236}">
                <a16:creationId xmlns:a16="http://schemas.microsoft.com/office/drawing/2014/main" id="{D434B927-4568-42A1-BB6F-96775BE7B0FD}"/>
              </a:ext>
            </a:extLst>
          </p:cNvPr>
          <p:cNvPicPr>
            <a:picLocks noGrp="1" noChangeAspect="1"/>
          </p:cNvPicPr>
          <p:nvPr>
            <p:ph sz="half" idx="2"/>
          </p:nvPr>
        </p:nvPicPr>
        <p:blipFill>
          <a:blip r:embed="rId5"/>
          <a:stretch>
            <a:fillRect/>
          </a:stretch>
        </p:blipFill>
        <p:spPr>
          <a:xfrm>
            <a:off x="6172200" y="2886210"/>
            <a:ext cx="5181600" cy="2230167"/>
          </a:xfrm>
        </p:spPr>
      </p:pic>
    </p:spTree>
    <p:extLst>
      <p:ext uri="{BB962C8B-B14F-4D97-AF65-F5344CB8AC3E}">
        <p14:creationId xmlns:p14="http://schemas.microsoft.com/office/powerpoint/2010/main" val="2904659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1E70-4A9E-4A3C-828F-8818F25D42EC}"/>
              </a:ext>
            </a:extLst>
          </p:cNvPr>
          <p:cNvSpPr>
            <a:spLocks noGrp="1"/>
          </p:cNvSpPr>
          <p:nvPr>
            <p:ph type="title"/>
          </p:nvPr>
        </p:nvSpPr>
        <p:spPr/>
        <p:txBody>
          <a:bodyPr/>
          <a:lstStyle/>
          <a:p>
            <a:r>
              <a:rPr lang="en-GB" b="1" dirty="0">
                <a:latin typeface="Open Sans" panose="020B0606030504020204" pitchFamily="34" charset="0"/>
                <a:ea typeface="Open Sans" panose="020B0606030504020204" pitchFamily="34" charset="0"/>
                <a:cs typeface="Open Sans" panose="020B0606030504020204" pitchFamily="34" charset="0"/>
              </a:rPr>
              <a:t>DSPT Levels of Compliance</a:t>
            </a:r>
            <a:endParaRPr lang="en-GB" dirty="0"/>
          </a:p>
        </p:txBody>
      </p:sp>
      <p:sp>
        <p:nvSpPr>
          <p:cNvPr id="3" name="Content Placeholder 2">
            <a:extLst>
              <a:ext uri="{FF2B5EF4-FFF2-40B4-BE49-F238E27FC236}">
                <a16:creationId xmlns:a16="http://schemas.microsoft.com/office/drawing/2014/main" id="{86342162-26A3-411A-8174-A04ECFF84379}"/>
              </a:ext>
            </a:extLst>
          </p:cNvPr>
          <p:cNvSpPr>
            <a:spLocks noGrp="1"/>
          </p:cNvSpPr>
          <p:nvPr>
            <p:ph idx="1"/>
          </p:nvPr>
        </p:nvSpPr>
        <p:spPr/>
        <p:txBody>
          <a:bodyPr/>
          <a:lstStyle/>
          <a:p>
            <a:r>
              <a:rPr lang="en-GB" dirty="0"/>
              <a:t>Entry level</a:t>
            </a:r>
          </a:p>
          <a:p>
            <a:endParaRPr lang="en-GB" dirty="0"/>
          </a:p>
          <a:p>
            <a:r>
              <a:rPr lang="en-GB" dirty="0"/>
              <a:t>Standards met</a:t>
            </a:r>
          </a:p>
          <a:p>
            <a:endParaRPr lang="en-GB" dirty="0"/>
          </a:p>
          <a:p>
            <a:r>
              <a:rPr lang="en-GB" dirty="0"/>
              <a:t>Standards exceeded</a:t>
            </a:r>
          </a:p>
          <a:p>
            <a:endParaRPr lang="en-GB" dirty="0"/>
          </a:p>
          <a:p>
            <a:r>
              <a:rPr lang="en-GB" dirty="0"/>
              <a:t>Critical – Standards not met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597166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9838-3A6A-4727-B8CE-5234A2E4ADDC}"/>
              </a:ext>
            </a:extLst>
          </p:cNvPr>
          <p:cNvSpPr>
            <a:spLocks noGrp="1"/>
          </p:cNvSpPr>
          <p:nvPr>
            <p:ph type="title"/>
          </p:nvPr>
        </p:nvSpPr>
        <p:spPr/>
        <p:txBody>
          <a:bodyPr>
            <a:normAutofit/>
          </a:bodyPr>
          <a:lstStyle/>
          <a:p>
            <a:r>
              <a:rPr lang="en-GB" b="1">
                <a:latin typeface="Open Sans" panose="020B0606030504020204" pitchFamily="34" charset="0"/>
                <a:ea typeface="Open Sans" panose="020B0606030504020204" pitchFamily="34" charset="0"/>
                <a:cs typeface="Open Sans" panose="020B0606030504020204" pitchFamily="34" charset="0"/>
              </a:rPr>
              <a:t>General Data Protection Regulations (GDPR)</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2">
            <a:extLst>
              <a:ext uri="{FF2B5EF4-FFF2-40B4-BE49-F238E27FC236}">
                <a16:creationId xmlns:a16="http://schemas.microsoft.com/office/drawing/2014/main" id="{3D2EE9EE-E6C5-4ED6-A49F-0044DF8DABFB}"/>
              </a:ext>
            </a:extLst>
          </p:cNvPr>
          <p:cNvSpPr>
            <a:spLocks noGrp="1"/>
          </p:cNvSpPr>
          <p:nvPr>
            <p:ph sz="half" idx="1"/>
          </p:nvPr>
        </p:nvSpPr>
        <p:spPr/>
        <p:txBody>
          <a:bodyPr>
            <a:normAutofit/>
          </a:bodyPr>
          <a:lstStyle/>
          <a:p>
            <a:pPr marL="0" indent="0">
              <a:buNone/>
            </a:pPr>
            <a:r>
              <a:rPr lang="en-GB" sz="2400" dirty="0"/>
              <a:t>Important to note:</a:t>
            </a:r>
          </a:p>
          <a:p>
            <a:pPr marL="0" indent="0">
              <a:buNone/>
            </a:pPr>
            <a:endParaRPr lang="en-GB" sz="2400" dirty="0"/>
          </a:p>
          <a:p>
            <a:r>
              <a:rPr lang="en-GB" sz="2400" dirty="0"/>
              <a:t>Article 5- Principles</a:t>
            </a:r>
          </a:p>
          <a:p>
            <a:r>
              <a:rPr lang="en-GB" sz="2400" dirty="0"/>
              <a:t>Article 6 - Lawfulness of processing</a:t>
            </a:r>
          </a:p>
          <a:p>
            <a:r>
              <a:rPr lang="en-GB" sz="2400" dirty="0"/>
              <a:t>Article 7 - Conditions for consent</a:t>
            </a:r>
          </a:p>
          <a:p>
            <a:r>
              <a:rPr lang="en-GB" sz="2400" dirty="0"/>
              <a:t>Article 32 - Security of processing</a:t>
            </a:r>
          </a:p>
          <a:p>
            <a:r>
              <a:rPr lang="en-GB" sz="2400" dirty="0"/>
              <a:t>Article 33 – Data breach notifications</a:t>
            </a:r>
          </a:p>
          <a:p>
            <a:r>
              <a:rPr lang="en-GB" sz="2400" dirty="0"/>
              <a:t>Article 34 - Communication of a personal data breach to the data subject</a:t>
            </a:r>
          </a:p>
        </p:txBody>
      </p:sp>
      <p:pic>
        <p:nvPicPr>
          <p:cNvPr id="7" name="Content Placeholder 6" descr="A picture containing room, building, scene, cake&#10;&#10;Description automatically generated">
            <a:extLst>
              <a:ext uri="{FF2B5EF4-FFF2-40B4-BE49-F238E27FC236}">
                <a16:creationId xmlns:a16="http://schemas.microsoft.com/office/drawing/2014/main" id="{957B20E9-1777-4B97-A22C-63D984FDC7F0}"/>
              </a:ext>
            </a:extLst>
          </p:cNvPr>
          <p:cNvPicPr>
            <a:picLocks noGrp="1" noChangeAspect="1"/>
          </p:cNvPicPr>
          <p:nvPr>
            <p:ph sz="half" idx="2"/>
          </p:nvPr>
        </p:nvPicPr>
        <p:blipFill>
          <a:blip r:embed="rId3"/>
          <a:stretch>
            <a:fillRect/>
          </a:stretch>
        </p:blipFill>
        <p:spPr>
          <a:xfrm>
            <a:off x="6172200" y="2225976"/>
            <a:ext cx="5181600" cy="3550636"/>
          </a:xfrm>
        </p:spPr>
      </p:pic>
    </p:spTree>
    <p:extLst>
      <p:ext uri="{BB962C8B-B14F-4D97-AF65-F5344CB8AC3E}">
        <p14:creationId xmlns:p14="http://schemas.microsoft.com/office/powerpoint/2010/main" val="3240571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2933-E600-46D9-9383-031F99B93AE7}"/>
              </a:ext>
            </a:extLst>
          </p:cNvPr>
          <p:cNvSpPr>
            <a:spLocks noGrp="1"/>
          </p:cNvSpPr>
          <p:nvPr>
            <p:ph type="title"/>
          </p:nvPr>
        </p:nvSpPr>
        <p:spPr/>
        <p:txBody>
          <a:bodyPr/>
          <a:lstStyle/>
          <a:p>
            <a:r>
              <a:rPr lang="en-GB" b="1" dirty="0">
                <a:latin typeface="Open Sans" panose="020B0606030504020204" pitchFamily="34" charset="0"/>
                <a:ea typeface="Open Sans" panose="020B0606030504020204" pitchFamily="34" charset="0"/>
                <a:cs typeface="Open Sans" panose="020B0606030504020204" pitchFamily="34" charset="0"/>
              </a:rPr>
              <a:t>Guidance &amp; Resources</a:t>
            </a:r>
          </a:p>
        </p:txBody>
      </p:sp>
      <p:sp>
        <p:nvSpPr>
          <p:cNvPr id="3" name="Content Placeholder 2">
            <a:extLst>
              <a:ext uri="{FF2B5EF4-FFF2-40B4-BE49-F238E27FC236}">
                <a16:creationId xmlns:a16="http://schemas.microsoft.com/office/drawing/2014/main" id="{6CFBC07A-E884-478E-AC66-1CCCFA750D04}"/>
              </a:ext>
            </a:extLst>
          </p:cNvPr>
          <p:cNvSpPr>
            <a:spLocks noGrp="1"/>
          </p:cNvSpPr>
          <p:nvPr>
            <p:ph idx="1"/>
          </p:nvPr>
        </p:nvSpPr>
        <p:spPr/>
        <p:txBody>
          <a:bodyPr/>
          <a:lstStyle/>
          <a:p>
            <a:r>
              <a:rPr lang="en-GB" dirty="0"/>
              <a:t>Digital Social Care – </a:t>
            </a:r>
            <a:r>
              <a:rPr lang="en-GB" dirty="0">
                <a:hlinkClick r:id="rId2"/>
              </a:rPr>
              <a:t>www.digitalsocialcare.co.uk</a:t>
            </a:r>
            <a:r>
              <a:rPr lang="en-GB" dirty="0"/>
              <a:t> </a:t>
            </a:r>
          </a:p>
          <a:p>
            <a:pPr marL="0" indent="0">
              <a:buNone/>
            </a:pPr>
            <a:endParaRPr lang="en-GB" dirty="0"/>
          </a:p>
          <a:p>
            <a:r>
              <a:rPr lang="en-GB" dirty="0"/>
              <a:t>CASPA – White paper – </a:t>
            </a:r>
            <a:r>
              <a:rPr lang="en-GB" dirty="0">
                <a:hlinkClick r:id="rId3"/>
              </a:rPr>
              <a:t>www.caspa.care</a:t>
            </a:r>
            <a:r>
              <a:rPr lang="en-GB" dirty="0"/>
              <a:t>	</a:t>
            </a:r>
          </a:p>
          <a:p>
            <a:pPr marL="0" indent="0">
              <a:buNone/>
            </a:pPr>
            <a:endParaRPr lang="en-GB" dirty="0"/>
          </a:p>
          <a:p>
            <a:r>
              <a:rPr lang="en-GB" dirty="0"/>
              <a:t>ICO website – </a:t>
            </a:r>
            <a:r>
              <a:rPr lang="en-GB" dirty="0">
                <a:hlinkClick r:id="rId4"/>
              </a:rPr>
              <a:t>www.ico.org.uk</a:t>
            </a:r>
            <a:r>
              <a:rPr lang="en-GB" dirty="0"/>
              <a:t> </a:t>
            </a:r>
          </a:p>
          <a:p>
            <a:endParaRPr lang="en-GB" dirty="0"/>
          </a:p>
          <a:p>
            <a:r>
              <a:rPr lang="en-GB" dirty="0">
                <a:hlinkClick r:id="rId5"/>
              </a:rPr>
              <a:t>www.ncsc.gov.uk</a:t>
            </a:r>
            <a:r>
              <a:rPr lang="en-GB" dirty="0"/>
              <a:t> </a:t>
            </a:r>
          </a:p>
        </p:txBody>
      </p:sp>
    </p:spTree>
    <p:extLst>
      <p:ext uri="{BB962C8B-B14F-4D97-AF65-F5344CB8AC3E}">
        <p14:creationId xmlns:p14="http://schemas.microsoft.com/office/powerpoint/2010/main" val="297998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160-1115-4D9A-8232-259E5558EE72}"/>
              </a:ext>
            </a:extLst>
          </p:cNvPr>
          <p:cNvSpPr>
            <a:spLocks noGrp="1"/>
          </p:cNvSpPr>
          <p:nvPr>
            <p:ph type="title"/>
          </p:nvPr>
        </p:nvSpPr>
        <p:spPr/>
        <p:txBody>
          <a:bodyPr>
            <a:normAutofit/>
          </a:bodyPr>
          <a:lstStyle/>
          <a:p>
            <a:r>
              <a:rPr lang="en-GB" sz="5400" b="1" dirty="0">
                <a:latin typeface="Open Sans" panose="020B0606030504020204" pitchFamily="34" charset="0"/>
                <a:ea typeface="Open Sans" panose="020B0606030504020204" pitchFamily="34" charset="0"/>
                <a:cs typeface="Open Sans" panose="020B0606030504020204" pitchFamily="34" charset="0"/>
              </a:rPr>
              <a:t>Aims</a:t>
            </a:r>
          </a:p>
        </p:txBody>
      </p:sp>
      <p:sp>
        <p:nvSpPr>
          <p:cNvPr id="3" name="Content Placeholder 2">
            <a:extLst>
              <a:ext uri="{FF2B5EF4-FFF2-40B4-BE49-F238E27FC236}">
                <a16:creationId xmlns:a16="http://schemas.microsoft.com/office/drawing/2014/main" id="{9A1DB44C-CC37-4063-9757-A4B9B876E57C}"/>
              </a:ext>
            </a:extLst>
          </p:cNvPr>
          <p:cNvSpPr>
            <a:spLocks noGrp="1"/>
          </p:cNvSpPr>
          <p:nvPr>
            <p:ph idx="1"/>
          </p:nvPr>
        </p:nvSpPr>
        <p:spPr/>
        <p:txBody>
          <a:bodyPr/>
          <a:lstStyle/>
          <a:p>
            <a:r>
              <a:rPr lang="en-GB" dirty="0"/>
              <a:t>Raise awareness of digital </a:t>
            </a:r>
          </a:p>
          <a:p>
            <a:endParaRPr lang="en-GB" dirty="0"/>
          </a:p>
          <a:p>
            <a:r>
              <a:rPr lang="en-GB" dirty="0"/>
              <a:t>Offer guidance using best practice examples</a:t>
            </a:r>
          </a:p>
          <a:p>
            <a:endParaRPr lang="en-GB" dirty="0"/>
          </a:p>
          <a:p>
            <a:r>
              <a:rPr lang="en-GB" dirty="0"/>
              <a:t>Highlight how to address risk</a:t>
            </a:r>
          </a:p>
          <a:p>
            <a:endParaRPr lang="en-GB" dirty="0"/>
          </a:p>
          <a:p>
            <a:r>
              <a:rPr lang="en-GB" dirty="0"/>
              <a:t>Signpost useful resources available to care providers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42991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CA86-FCE2-473F-8134-A5127481683B}"/>
              </a:ext>
            </a:extLst>
          </p:cNvPr>
          <p:cNvSpPr>
            <a:spLocks noGrp="1"/>
          </p:cNvSpPr>
          <p:nvPr>
            <p:ph type="title"/>
          </p:nvPr>
        </p:nvSpPr>
        <p:spPr/>
        <p:txBody>
          <a:bodyPr/>
          <a:lstStyle/>
          <a:p>
            <a:r>
              <a:rPr lang="en-GB" b="1" dirty="0">
                <a:latin typeface="Open Sans" panose="020B0606030504020204" pitchFamily="34" charset="0"/>
                <a:ea typeface="Open Sans" panose="020B0606030504020204" pitchFamily="34" charset="0"/>
                <a:cs typeface="Open Sans" panose="020B0606030504020204" pitchFamily="34" charset="0"/>
              </a:rPr>
              <a:t>Summary</a:t>
            </a:r>
          </a:p>
        </p:txBody>
      </p:sp>
      <p:sp>
        <p:nvSpPr>
          <p:cNvPr id="3" name="Content Placeholder 2">
            <a:extLst>
              <a:ext uri="{FF2B5EF4-FFF2-40B4-BE49-F238E27FC236}">
                <a16:creationId xmlns:a16="http://schemas.microsoft.com/office/drawing/2014/main" id="{96646B20-4EAA-4452-AD98-75C2000A6CA9}"/>
              </a:ext>
            </a:extLst>
          </p:cNvPr>
          <p:cNvSpPr>
            <a:spLocks noGrp="1"/>
          </p:cNvSpPr>
          <p:nvPr>
            <p:ph idx="1"/>
          </p:nvPr>
        </p:nvSpPr>
        <p:spPr/>
        <p:txBody>
          <a:bodyPr/>
          <a:lstStyle/>
          <a:p>
            <a:r>
              <a:rPr lang="en-GB" dirty="0"/>
              <a:t>Greater awareness of digital in social care</a:t>
            </a:r>
          </a:p>
          <a:p>
            <a:endParaRPr lang="en-GB" dirty="0"/>
          </a:p>
          <a:p>
            <a:r>
              <a:rPr lang="en-GB" dirty="0"/>
              <a:t>Benefits of digital</a:t>
            </a:r>
          </a:p>
          <a:p>
            <a:endParaRPr lang="en-GB" dirty="0"/>
          </a:p>
          <a:p>
            <a:r>
              <a:rPr lang="en-GB" dirty="0"/>
              <a:t>How to go digital safely and successfully</a:t>
            </a:r>
          </a:p>
          <a:p>
            <a:endParaRPr lang="en-GB" dirty="0"/>
          </a:p>
          <a:p>
            <a:r>
              <a:rPr lang="en-GB" dirty="0"/>
              <a:t>Useful resources</a:t>
            </a:r>
          </a:p>
        </p:txBody>
      </p:sp>
    </p:spTree>
    <p:extLst>
      <p:ext uri="{BB962C8B-B14F-4D97-AF65-F5344CB8AC3E}">
        <p14:creationId xmlns:p14="http://schemas.microsoft.com/office/powerpoint/2010/main" val="794892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2BAE-177F-4CAA-8E27-6AB642F667C5}"/>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6D8F0302-5571-40A4-B651-98643BBC7E3F}"/>
              </a:ext>
            </a:extLst>
          </p:cNvPr>
          <p:cNvPicPr>
            <a:picLocks noGrp="1" noChangeAspect="1"/>
          </p:cNvPicPr>
          <p:nvPr>
            <p:ph sz="half" idx="1"/>
          </p:nvPr>
        </p:nvPicPr>
        <p:blipFill>
          <a:blip r:embed="rId2"/>
          <a:stretch>
            <a:fillRect/>
          </a:stretch>
        </p:blipFill>
        <p:spPr>
          <a:xfrm>
            <a:off x="838200" y="2224238"/>
            <a:ext cx="5181600" cy="3554111"/>
          </a:xfrm>
        </p:spPr>
      </p:pic>
      <p:sp>
        <p:nvSpPr>
          <p:cNvPr id="4" name="Content Placeholder 3">
            <a:extLst>
              <a:ext uri="{FF2B5EF4-FFF2-40B4-BE49-F238E27FC236}">
                <a16:creationId xmlns:a16="http://schemas.microsoft.com/office/drawing/2014/main" id="{0EDE34AF-74BF-4D8A-B016-64238CEE5B73}"/>
              </a:ext>
            </a:extLst>
          </p:cNvPr>
          <p:cNvSpPr>
            <a:spLocks noGrp="1"/>
          </p:cNvSpPr>
          <p:nvPr>
            <p:ph sz="half" idx="2"/>
          </p:nvPr>
        </p:nvSpPr>
        <p:spPr/>
        <p:txBody>
          <a:bodyPr/>
          <a:lstStyle/>
          <a:p>
            <a:pPr marL="0" indent="0">
              <a:buNone/>
            </a:pPr>
            <a:r>
              <a:rPr lang="en-GB" dirty="0"/>
              <a:t>To get in touch contact:</a:t>
            </a:r>
          </a:p>
          <a:p>
            <a:pPr marL="0" indent="0">
              <a:buNone/>
            </a:pPr>
            <a:endParaRPr lang="en-GB" dirty="0"/>
          </a:p>
          <a:p>
            <a:pPr marL="0" indent="0">
              <a:buNone/>
            </a:pPr>
            <a:r>
              <a:rPr lang="en-GB" dirty="0"/>
              <a:t>Katie Thorn – </a:t>
            </a:r>
            <a:r>
              <a:rPr lang="en-GB" dirty="0">
                <a:hlinkClick r:id="rId3"/>
              </a:rPr>
              <a:t>katie@digitalsocialcare.co.uk</a:t>
            </a:r>
            <a:r>
              <a:rPr lang="en-GB" dirty="0"/>
              <a:t> / @</a:t>
            </a:r>
            <a:r>
              <a:rPr lang="en-GB" dirty="0" err="1"/>
              <a:t>KatieMThorn</a:t>
            </a:r>
            <a:endParaRPr lang="en-GB" dirty="0"/>
          </a:p>
          <a:p>
            <a:pPr marL="0" indent="0">
              <a:buNone/>
            </a:pPr>
            <a:r>
              <a:rPr lang="en-GB" dirty="0"/>
              <a:t>Taffy </a:t>
            </a:r>
            <a:r>
              <a:rPr lang="en-GB" dirty="0" err="1"/>
              <a:t>Gatawa</a:t>
            </a:r>
            <a:r>
              <a:rPr lang="en-GB" dirty="0"/>
              <a:t> – </a:t>
            </a:r>
            <a:r>
              <a:rPr lang="en-GB" dirty="0" err="1">
                <a:hlinkClick r:id="rId4"/>
              </a:rPr>
              <a:t>taffy.Gatawa@caspa.care</a:t>
            </a:r>
            <a:r>
              <a:rPr lang="en-GB" dirty="0"/>
              <a:t> </a:t>
            </a:r>
          </a:p>
          <a:p>
            <a:endParaRPr lang="en-GB" dirty="0"/>
          </a:p>
        </p:txBody>
      </p:sp>
    </p:spTree>
    <p:extLst>
      <p:ext uri="{BB962C8B-B14F-4D97-AF65-F5344CB8AC3E}">
        <p14:creationId xmlns:p14="http://schemas.microsoft.com/office/powerpoint/2010/main" val="129923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06B3-EAD3-4224-AA23-591EDB57F1D3}"/>
              </a:ext>
            </a:extLst>
          </p:cNvPr>
          <p:cNvSpPr>
            <a:spLocks noGrp="1"/>
          </p:cNvSpPr>
          <p:nvPr>
            <p:ph type="title"/>
          </p:nvPr>
        </p:nvSpPr>
        <p:spPr/>
        <p:txBody>
          <a:bodyPr>
            <a:normAutofit/>
          </a:bodyPr>
          <a:lstStyle/>
          <a:p>
            <a:r>
              <a:rPr lang="en-GB" sz="5400" b="1" dirty="0">
                <a:latin typeface="Open Sans" panose="020B0606030504020204" pitchFamily="34" charset="0"/>
                <a:ea typeface="Open Sans" panose="020B0606030504020204" pitchFamily="34" charset="0"/>
                <a:cs typeface="Open Sans" panose="020B0606030504020204" pitchFamily="34" charset="0"/>
              </a:rPr>
              <a:t>Context</a:t>
            </a:r>
          </a:p>
        </p:txBody>
      </p:sp>
      <p:sp>
        <p:nvSpPr>
          <p:cNvPr id="3" name="Content Placeholder 2">
            <a:extLst>
              <a:ext uri="{FF2B5EF4-FFF2-40B4-BE49-F238E27FC236}">
                <a16:creationId xmlns:a16="http://schemas.microsoft.com/office/drawing/2014/main" id="{CAF6E93E-28E7-49DD-8481-45B8D018F3C8}"/>
              </a:ext>
            </a:extLst>
          </p:cNvPr>
          <p:cNvSpPr>
            <a:spLocks noGrp="1"/>
          </p:cNvSpPr>
          <p:nvPr>
            <p:ph idx="1"/>
          </p:nvPr>
        </p:nvSpPr>
        <p:spPr/>
        <p:txBody>
          <a:bodyPr>
            <a:normAutofit/>
          </a:bodyPr>
          <a:lstStyle/>
          <a:p>
            <a:r>
              <a:rPr lang="en-GB" dirty="0"/>
              <a:t>More people receiving care</a:t>
            </a:r>
          </a:p>
          <a:p>
            <a:pPr marL="0" indent="0">
              <a:buNone/>
            </a:pPr>
            <a:endParaRPr lang="en-GB" dirty="0"/>
          </a:p>
          <a:p>
            <a:r>
              <a:rPr lang="en-GB" dirty="0"/>
              <a:t>Pressure on care services</a:t>
            </a:r>
          </a:p>
          <a:p>
            <a:endParaRPr lang="en-GB" dirty="0"/>
          </a:p>
          <a:p>
            <a:r>
              <a:rPr lang="en-GB" dirty="0"/>
              <a:t>Role of digital in improving care quality, supporting the workforce and interoperability between health and social care</a:t>
            </a:r>
          </a:p>
          <a:p>
            <a:pPr marL="0" indent="0">
              <a:buNone/>
            </a:pPr>
            <a:endParaRPr lang="en-GB" dirty="0"/>
          </a:p>
          <a:p>
            <a:r>
              <a:rPr lang="en-GB" dirty="0"/>
              <a:t>Social responsibility to safeguard data and to use appropriately</a:t>
            </a:r>
          </a:p>
          <a:p>
            <a:pPr marL="0" indent="0">
              <a:buNone/>
            </a:pPr>
            <a:endParaRPr lang="en-GB" dirty="0"/>
          </a:p>
          <a:p>
            <a:endParaRPr lang="en-GB" dirty="0"/>
          </a:p>
        </p:txBody>
      </p:sp>
    </p:spTree>
    <p:extLst>
      <p:ext uri="{BB962C8B-B14F-4D97-AF65-F5344CB8AC3E}">
        <p14:creationId xmlns:p14="http://schemas.microsoft.com/office/powerpoint/2010/main" val="220951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7" descr="C:\Users\Taffy Gatawa\AppData\Local\Microsoft\Windows\INetCache\Content.MSO\2C37F1F9.tmp">
            <a:extLst>
              <a:ext uri="{FF2B5EF4-FFF2-40B4-BE49-F238E27FC236}">
                <a16:creationId xmlns:a16="http://schemas.microsoft.com/office/drawing/2014/main" id="{629E0DCA-3FCF-419D-A8F3-372C981C0A3F}"/>
              </a:ext>
            </a:extLst>
          </p:cNvPr>
          <p:cNvPicPr>
            <a:picLocks/>
          </p:cNvPicPr>
          <p:nvPr/>
        </p:nvPicPr>
        <p:blipFill rotWithShape="1">
          <a:blip r:embed="rId3">
            <a:extLst>
              <a:ext uri="{28A0092B-C50C-407E-A947-70E740481C1C}">
                <a14:useLocalDpi xmlns:a14="http://schemas.microsoft.com/office/drawing/2010/main" val="0"/>
              </a:ext>
            </a:extLst>
          </a:blip>
          <a:srcRect r="39595" b="-2"/>
          <a:stretch/>
        </p:blipFill>
        <p:spPr bwMode="auto">
          <a:xfrm>
            <a:off x="0" y="-1"/>
            <a:ext cx="7974227" cy="7007656"/>
          </a:xfrm>
          <a:prstGeom prst="rect">
            <a:avLst/>
          </a:prstGeom>
          <a:noFill/>
          <a:ln>
            <a:noFill/>
          </a:ln>
          <a:extLst>
            <a:ext uri="{53640926-AAD7-44D8-BBD7-CCE9431645EC}">
              <a14:shadowObscured xmlns:a14="http://schemas.microsoft.com/office/drawing/2010/main"/>
            </a:ext>
          </a:extLst>
        </p:spPr>
      </p:pic>
      <p:sp>
        <p:nvSpPr>
          <p:cNvPr id="11" name="Flowchart: Manual Input 10">
            <a:extLst>
              <a:ext uri="{FF2B5EF4-FFF2-40B4-BE49-F238E27FC236}">
                <a16:creationId xmlns:a16="http://schemas.microsoft.com/office/drawing/2014/main" id="{0A3884FE-13F7-42CC-B4E8-CD1B01444A7E}"/>
              </a:ext>
            </a:extLst>
          </p:cNvPr>
          <p:cNvSpPr/>
          <p:nvPr/>
        </p:nvSpPr>
        <p:spPr>
          <a:xfrm rot="16200000">
            <a:off x="4746030" y="-605143"/>
            <a:ext cx="6840829" cy="8051115"/>
          </a:xfrm>
          <a:prstGeom prst="flowChartManualInput">
            <a:avLst/>
          </a:prstGeom>
          <a:solidFill>
            <a:srgbClr val="7330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2" name="Content Placeholder 2">
            <a:extLst>
              <a:ext uri="{FF2B5EF4-FFF2-40B4-BE49-F238E27FC236}">
                <a16:creationId xmlns:a16="http://schemas.microsoft.com/office/drawing/2014/main" id="{7F9783FA-6A97-42E9-8D6A-AA9DD9C7AADD}"/>
              </a:ext>
            </a:extLst>
          </p:cNvPr>
          <p:cNvSpPr>
            <a:spLocks noGrp="1"/>
          </p:cNvSpPr>
          <p:nvPr>
            <p:ph idx="1"/>
          </p:nvPr>
        </p:nvSpPr>
        <p:spPr>
          <a:xfrm>
            <a:off x="6039893" y="1604407"/>
            <a:ext cx="5734721" cy="4689299"/>
          </a:xfrm>
        </p:spPr>
        <p:txBody>
          <a:bodyPr>
            <a:normAutofit/>
          </a:bodyPr>
          <a:lstStyle/>
          <a:p>
            <a:endParaRPr lang="en-GB" dirty="0">
              <a:solidFill>
                <a:schemeClr val="bg1"/>
              </a:solidFill>
            </a:endParaRPr>
          </a:p>
          <a:p>
            <a:pPr marL="0" indent="0">
              <a:spcAft>
                <a:spcPts val="800"/>
              </a:spcAft>
              <a:buNone/>
            </a:pPr>
            <a:r>
              <a:rPr lang="en-US" sz="3200" dirty="0">
                <a:solidFill>
                  <a:schemeClr val="bg1"/>
                </a:solidFill>
              </a:rPr>
              <a:t>“A modern technical architecture for the health and care service has huge potential to deliver better services and to unlock our innovations.”</a:t>
            </a:r>
          </a:p>
          <a:p>
            <a:pPr marL="0" indent="0">
              <a:spcBef>
                <a:spcPts val="2400"/>
              </a:spcBef>
              <a:buNone/>
            </a:pPr>
            <a:r>
              <a:rPr lang="en-US" sz="2400" b="1" i="1" dirty="0">
                <a:solidFill>
                  <a:schemeClr val="bg1"/>
                </a:solidFill>
              </a:rPr>
              <a:t>Matt Hancock</a:t>
            </a:r>
          </a:p>
          <a:p>
            <a:pPr marL="0" indent="0">
              <a:spcBef>
                <a:spcPts val="800"/>
              </a:spcBef>
              <a:buNone/>
            </a:pPr>
            <a:r>
              <a:rPr lang="en-US" sz="2267" i="1" dirty="0">
                <a:solidFill>
                  <a:schemeClr val="bg1"/>
                </a:solidFill>
              </a:rPr>
              <a:t>Secretary of State for Health and Social Care</a:t>
            </a:r>
            <a:endParaRPr lang="en-GB" sz="2267" i="1" dirty="0">
              <a:solidFill>
                <a:schemeClr val="bg1"/>
              </a:solidFill>
            </a:endParaRPr>
          </a:p>
        </p:txBody>
      </p:sp>
      <p:sp>
        <p:nvSpPr>
          <p:cNvPr id="14" name="Title 1">
            <a:extLst>
              <a:ext uri="{FF2B5EF4-FFF2-40B4-BE49-F238E27FC236}">
                <a16:creationId xmlns:a16="http://schemas.microsoft.com/office/drawing/2014/main" id="{AB7BF66E-5775-4CBB-BCDF-F8D19C6BEE29}"/>
              </a:ext>
            </a:extLst>
          </p:cNvPr>
          <p:cNvSpPr>
            <a:spLocks noGrp="1"/>
          </p:cNvSpPr>
          <p:nvPr>
            <p:ph type="title"/>
          </p:nvPr>
        </p:nvSpPr>
        <p:spPr>
          <a:xfrm>
            <a:off x="4701059" y="274639"/>
            <a:ext cx="7490940" cy="1143000"/>
          </a:xfrm>
          <a:prstGeom prst="rect">
            <a:avLst/>
          </a:prstGeom>
        </p:spPr>
        <p:txBody>
          <a:bodyPr anchor="ctr">
            <a:normAutofit/>
          </a:bodyPr>
          <a:lstStyle/>
          <a:p>
            <a:r>
              <a:rPr lang="en-GB"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Support from government</a:t>
            </a:r>
          </a:p>
        </p:txBody>
      </p:sp>
    </p:spTree>
    <p:extLst>
      <p:ext uri="{BB962C8B-B14F-4D97-AF65-F5344CB8AC3E}">
        <p14:creationId xmlns:p14="http://schemas.microsoft.com/office/powerpoint/2010/main" val="28909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74E85-44A5-4C6F-BB0D-F3F7E19260BC}"/>
              </a:ext>
            </a:extLst>
          </p:cNvPr>
          <p:cNvSpPr>
            <a:spLocks noGrp="1"/>
          </p:cNvSpPr>
          <p:nvPr>
            <p:ph type="title"/>
          </p:nvPr>
        </p:nvSpPr>
        <p:spPr/>
        <p:txBody>
          <a:bodyPr>
            <a:normAutofit/>
          </a:bodyPr>
          <a:lstStyle/>
          <a:p>
            <a:r>
              <a:rPr lang="en-GB" sz="5400" b="1" dirty="0">
                <a:latin typeface="Open Sans" panose="020B0606030504020204" pitchFamily="34" charset="0"/>
                <a:ea typeface="Open Sans" panose="020B0606030504020204" pitchFamily="34" charset="0"/>
                <a:cs typeface="Open Sans" panose="020B0606030504020204" pitchFamily="34" charset="0"/>
              </a:rPr>
              <a:t>Digital in Social Care</a:t>
            </a:r>
          </a:p>
        </p:txBody>
      </p:sp>
      <p:sp>
        <p:nvSpPr>
          <p:cNvPr id="4" name="Google Shape;152;p31">
            <a:extLst>
              <a:ext uri="{FF2B5EF4-FFF2-40B4-BE49-F238E27FC236}">
                <a16:creationId xmlns:a16="http://schemas.microsoft.com/office/drawing/2014/main" id="{A93DD476-8911-48CE-A104-A5A0FBB2EA5F}"/>
              </a:ext>
            </a:extLst>
          </p:cNvPr>
          <p:cNvSpPr txBox="1">
            <a:spLocks noGrp="1"/>
          </p:cNvSpPr>
          <p:nvPr>
            <p:ph idx="1"/>
          </p:nvPr>
        </p:nvSpPr>
        <p:spPr>
          <a:xfrm>
            <a:off x="707571" y="1126671"/>
            <a:ext cx="10869386" cy="4789035"/>
          </a:xfrm>
          <a:prstGeom prst="rect">
            <a:avLst/>
          </a:prstGeom>
          <a:noFill/>
          <a:ln>
            <a:noFill/>
          </a:ln>
        </p:spPr>
        <p:txBody>
          <a:bodyPr spcFirstLastPara="1" wrap="square" lIns="121900" tIns="121900" rIns="121900" bIns="121900" anchor="t" anchorCtr="0">
            <a:noAutofit/>
          </a:bodyPr>
          <a:lstStyle/>
          <a:p>
            <a:pPr>
              <a:lnSpc>
                <a:spcPct val="115000"/>
              </a:lnSpc>
              <a:spcBef>
                <a:spcPts val="1333"/>
              </a:spcBef>
            </a:pPr>
            <a:r>
              <a:rPr lang="en-US" dirty="0">
                <a:solidFill>
                  <a:schemeClr val="tx2"/>
                </a:solidFill>
                <a:latin typeface="Muli"/>
                <a:ea typeface="Arial"/>
                <a:cs typeface="Arial"/>
                <a:sym typeface="Arial"/>
              </a:rPr>
              <a:t>Over 75% of providers still use paper</a:t>
            </a:r>
            <a:endParaRPr dirty="0">
              <a:solidFill>
                <a:schemeClr val="tx2"/>
              </a:solidFill>
              <a:latin typeface="Muli"/>
            </a:endParaRPr>
          </a:p>
          <a:p>
            <a:pPr>
              <a:lnSpc>
                <a:spcPct val="115000"/>
              </a:lnSpc>
              <a:spcBef>
                <a:spcPts val="1333"/>
              </a:spcBef>
            </a:pPr>
            <a:r>
              <a:rPr lang="en-US" dirty="0">
                <a:solidFill>
                  <a:schemeClr val="tx2"/>
                </a:solidFill>
                <a:latin typeface="Muli"/>
              </a:rPr>
              <a:t>Significant uptake of digital - adoption is happening</a:t>
            </a:r>
            <a:endParaRPr dirty="0">
              <a:solidFill>
                <a:schemeClr val="tx2"/>
              </a:solidFill>
              <a:latin typeface="Muli"/>
            </a:endParaRPr>
          </a:p>
          <a:p>
            <a:pPr>
              <a:lnSpc>
                <a:spcPct val="115000"/>
              </a:lnSpc>
              <a:spcBef>
                <a:spcPts val="1333"/>
              </a:spcBef>
            </a:pPr>
            <a:r>
              <a:rPr lang="en-US" dirty="0">
                <a:solidFill>
                  <a:schemeClr val="tx2"/>
                </a:solidFill>
                <a:latin typeface="Muli"/>
                <a:ea typeface="Arial"/>
                <a:cs typeface="Arial"/>
                <a:sym typeface="Arial"/>
              </a:rPr>
              <a:t>Increased transparency brought by digital is highly correlated to higher quality care</a:t>
            </a:r>
            <a:endParaRPr dirty="0">
              <a:solidFill>
                <a:schemeClr val="tx2"/>
              </a:solidFill>
              <a:latin typeface="Muli"/>
            </a:endParaRPr>
          </a:p>
          <a:p>
            <a:pPr>
              <a:lnSpc>
                <a:spcPct val="115000"/>
              </a:lnSpc>
              <a:spcBef>
                <a:spcPts val="1333"/>
              </a:spcBef>
            </a:pPr>
            <a:r>
              <a:rPr lang="en-US" dirty="0">
                <a:solidFill>
                  <a:schemeClr val="tx2"/>
                </a:solidFill>
                <a:latin typeface="Muli"/>
              </a:rPr>
              <a:t>Positive impacts are many, including:</a:t>
            </a:r>
            <a:r>
              <a:rPr lang="en-US" dirty="0">
                <a:solidFill>
                  <a:schemeClr val="tx2"/>
                </a:solidFill>
                <a:latin typeface="Muli"/>
                <a:ea typeface="Arial"/>
                <a:cs typeface="Arial"/>
                <a:sym typeface="Arial"/>
              </a:rPr>
              <a:t> </a:t>
            </a:r>
          </a:p>
          <a:p>
            <a:pPr lvl="1">
              <a:lnSpc>
                <a:spcPct val="115000"/>
              </a:lnSpc>
              <a:spcBef>
                <a:spcPts val="1333"/>
              </a:spcBef>
            </a:pPr>
            <a:r>
              <a:rPr lang="en-US" i="1" dirty="0">
                <a:solidFill>
                  <a:schemeClr val="tx2"/>
                </a:solidFill>
                <a:latin typeface="Muli"/>
                <a:ea typeface="Arial"/>
                <a:cs typeface="Arial"/>
                <a:sym typeface="Arial"/>
              </a:rPr>
              <a:t>shift from hours of paperwork to hours of care</a:t>
            </a:r>
          </a:p>
          <a:p>
            <a:pPr lvl="1">
              <a:lnSpc>
                <a:spcPct val="115000"/>
              </a:lnSpc>
              <a:spcBef>
                <a:spcPts val="1333"/>
              </a:spcBef>
            </a:pPr>
            <a:r>
              <a:rPr lang="en-US" i="1" dirty="0">
                <a:solidFill>
                  <a:schemeClr val="tx2"/>
                </a:solidFill>
                <a:latin typeface="Muli"/>
                <a:ea typeface="Arial"/>
                <a:cs typeface="Arial"/>
                <a:sym typeface="Arial"/>
              </a:rPr>
              <a:t>faster internal audits, potential to generate efficiencies</a:t>
            </a:r>
          </a:p>
          <a:p>
            <a:pPr lvl="1">
              <a:lnSpc>
                <a:spcPct val="115000"/>
              </a:lnSpc>
              <a:spcBef>
                <a:spcPts val="1333"/>
              </a:spcBef>
            </a:pPr>
            <a:r>
              <a:rPr lang="en-US" i="1" dirty="0">
                <a:solidFill>
                  <a:schemeClr val="tx2"/>
                </a:solidFill>
                <a:latin typeface="Muli"/>
                <a:ea typeface="Arial"/>
                <a:cs typeface="Arial"/>
                <a:sym typeface="Arial"/>
              </a:rPr>
              <a:t>better coordination of care around each person’s needs</a:t>
            </a:r>
            <a:endParaRPr i="1" dirty="0">
              <a:solidFill>
                <a:schemeClr val="tx2"/>
              </a:solidFill>
              <a:latin typeface="Muli"/>
              <a:ea typeface="Arial"/>
              <a:cs typeface="Arial"/>
              <a:sym typeface="Arial"/>
            </a:endParaRPr>
          </a:p>
          <a:p>
            <a:pPr>
              <a:lnSpc>
                <a:spcPct val="115000"/>
              </a:lnSpc>
              <a:spcBef>
                <a:spcPts val="2132"/>
              </a:spcBef>
            </a:pPr>
            <a:endParaRPr sz="2400" dirty="0">
              <a:solidFill>
                <a:schemeClr val="tx2"/>
              </a:solidFill>
              <a:latin typeface="Muli"/>
              <a:ea typeface="Arial"/>
              <a:cs typeface="Arial"/>
              <a:sym typeface="Arial"/>
            </a:endParaRPr>
          </a:p>
        </p:txBody>
      </p:sp>
    </p:spTree>
    <p:extLst>
      <p:ext uri="{BB962C8B-B14F-4D97-AF65-F5344CB8AC3E}">
        <p14:creationId xmlns:p14="http://schemas.microsoft.com/office/powerpoint/2010/main" val="123370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F294D-9E94-4863-8AAF-A79E355CB08C}"/>
              </a:ext>
            </a:extLst>
          </p:cNvPr>
          <p:cNvSpPr>
            <a:spLocks noGrp="1"/>
          </p:cNvSpPr>
          <p:nvPr>
            <p:ph type="title"/>
          </p:nvPr>
        </p:nvSpPr>
        <p:spPr>
          <a:xfrm>
            <a:off x="609600" y="274639"/>
            <a:ext cx="10972800" cy="1143000"/>
          </a:xfrm>
          <a:prstGeom prst="rect">
            <a:avLst/>
          </a:prstGeom>
        </p:spPr>
        <p:txBody>
          <a:bodyPr anchor="ctr">
            <a:normAutofit/>
          </a:bodyPr>
          <a:lstStyle/>
          <a:p>
            <a:r>
              <a:rPr lang="en-GB" sz="5400" b="1" dirty="0">
                <a:latin typeface="Open Sans" panose="020B0606030504020204" pitchFamily="34" charset="0"/>
                <a:ea typeface="Open Sans" panose="020B0606030504020204" pitchFamily="34" charset="0"/>
                <a:cs typeface="Open Sans" panose="020B0606030504020204" pitchFamily="34" charset="0"/>
              </a:rPr>
              <a:t>The human factor</a:t>
            </a:r>
          </a:p>
        </p:txBody>
      </p:sp>
      <p:sp>
        <p:nvSpPr>
          <p:cNvPr id="6" name="Rectangle: Rounded Corners 5">
            <a:extLst>
              <a:ext uri="{FF2B5EF4-FFF2-40B4-BE49-F238E27FC236}">
                <a16:creationId xmlns:a16="http://schemas.microsoft.com/office/drawing/2014/main" id="{0E1E83F1-2622-4521-9F4A-9B5403160ED3}"/>
              </a:ext>
            </a:extLst>
          </p:cNvPr>
          <p:cNvSpPr/>
          <p:nvPr/>
        </p:nvSpPr>
        <p:spPr>
          <a:xfrm>
            <a:off x="714327" y="1417639"/>
            <a:ext cx="3144919" cy="4392783"/>
          </a:xfrm>
          <a:prstGeom prst="roundRect">
            <a:avLst>
              <a:gd name="adj" fmla="val 5460"/>
            </a:avLst>
          </a:prstGeom>
          <a:solidFill>
            <a:srgbClr val="733089"/>
          </a:solidFill>
          <a:ln>
            <a:noFill/>
          </a:ln>
          <a:effectLst/>
        </p:spPr>
        <p:style>
          <a:lnRef idx="1">
            <a:schemeClr val="accent1"/>
          </a:lnRef>
          <a:fillRef idx="3">
            <a:schemeClr val="accent1"/>
          </a:fillRef>
          <a:effectRef idx="2">
            <a:schemeClr val="accent1"/>
          </a:effectRef>
          <a:fontRef idx="minor">
            <a:schemeClr val="lt1"/>
          </a:fontRef>
        </p:style>
        <p:txBody>
          <a:bodyPr lIns="288000" tIns="2592000" rIns="288000" rtlCol="0" anchor="t" anchorCtr="0"/>
          <a:lstStyle/>
          <a:p>
            <a:pPr algn="ctr"/>
            <a:r>
              <a:rPr lang="en-GB" sz="3200" dirty="0"/>
              <a:t>Connecting people</a:t>
            </a:r>
          </a:p>
        </p:txBody>
      </p:sp>
      <p:sp>
        <p:nvSpPr>
          <p:cNvPr id="8" name="Rectangle: Rounded Corners 7">
            <a:extLst>
              <a:ext uri="{FF2B5EF4-FFF2-40B4-BE49-F238E27FC236}">
                <a16:creationId xmlns:a16="http://schemas.microsoft.com/office/drawing/2014/main" id="{8D54921C-BFD3-462A-8124-8E262BAE3F33}"/>
              </a:ext>
            </a:extLst>
          </p:cNvPr>
          <p:cNvSpPr/>
          <p:nvPr/>
        </p:nvSpPr>
        <p:spPr>
          <a:xfrm>
            <a:off x="4501766" y="1417639"/>
            <a:ext cx="3144919" cy="4392783"/>
          </a:xfrm>
          <a:prstGeom prst="roundRect">
            <a:avLst>
              <a:gd name="adj" fmla="val 5460"/>
            </a:avLst>
          </a:prstGeom>
          <a:solidFill>
            <a:srgbClr val="733089"/>
          </a:solidFill>
          <a:ln>
            <a:noFill/>
          </a:ln>
          <a:effectLst/>
        </p:spPr>
        <p:style>
          <a:lnRef idx="1">
            <a:schemeClr val="accent1"/>
          </a:lnRef>
          <a:fillRef idx="3">
            <a:schemeClr val="accent1"/>
          </a:fillRef>
          <a:effectRef idx="2">
            <a:schemeClr val="accent1"/>
          </a:effectRef>
          <a:fontRef idx="minor">
            <a:schemeClr val="lt1"/>
          </a:fontRef>
        </p:style>
        <p:txBody>
          <a:bodyPr lIns="288000" tIns="2592000" rIns="288000" rtlCol="0" anchor="t" anchorCtr="0"/>
          <a:lstStyle/>
          <a:p>
            <a:pPr algn="ctr"/>
            <a:r>
              <a:rPr lang="en-GB" sz="3200" dirty="0"/>
              <a:t>Releasing time to care</a:t>
            </a:r>
          </a:p>
        </p:txBody>
      </p:sp>
      <p:sp>
        <p:nvSpPr>
          <p:cNvPr id="9" name="Rectangle: Rounded Corners 8">
            <a:extLst>
              <a:ext uri="{FF2B5EF4-FFF2-40B4-BE49-F238E27FC236}">
                <a16:creationId xmlns:a16="http://schemas.microsoft.com/office/drawing/2014/main" id="{90268D1E-65D4-4F80-AC06-F186B3F91E6C}"/>
              </a:ext>
            </a:extLst>
          </p:cNvPr>
          <p:cNvSpPr/>
          <p:nvPr/>
        </p:nvSpPr>
        <p:spPr>
          <a:xfrm>
            <a:off x="8289203" y="1417639"/>
            <a:ext cx="3144919" cy="4392783"/>
          </a:xfrm>
          <a:prstGeom prst="roundRect">
            <a:avLst>
              <a:gd name="adj" fmla="val 5460"/>
            </a:avLst>
          </a:prstGeom>
          <a:solidFill>
            <a:srgbClr val="733089"/>
          </a:solidFill>
          <a:ln>
            <a:noFill/>
          </a:ln>
          <a:effectLst/>
        </p:spPr>
        <p:style>
          <a:lnRef idx="1">
            <a:schemeClr val="accent1"/>
          </a:lnRef>
          <a:fillRef idx="3">
            <a:schemeClr val="accent1"/>
          </a:fillRef>
          <a:effectRef idx="2">
            <a:schemeClr val="accent1"/>
          </a:effectRef>
          <a:fontRef idx="minor">
            <a:schemeClr val="lt1"/>
          </a:fontRef>
        </p:style>
        <p:txBody>
          <a:bodyPr lIns="48000" tIns="2592000" rIns="48000" rtlCol="0" anchor="t" anchorCtr="0"/>
          <a:lstStyle/>
          <a:p>
            <a:pPr algn="ctr"/>
            <a:r>
              <a:rPr lang="en-GB" sz="3200" dirty="0"/>
              <a:t>Improving outcomes</a:t>
            </a:r>
          </a:p>
        </p:txBody>
      </p:sp>
      <p:cxnSp>
        <p:nvCxnSpPr>
          <p:cNvPr id="10" name="Straight Connector 9">
            <a:extLst>
              <a:ext uri="{FF2B5EF4-FFF2-40B4-BE49-F238E27FC236}">
                <a16:creationId xmlns:a16="http://schemas.microsoft.com/office/drawing/2014/main" id="{99DF3C60-272A-4249-B182-19D4DB123B75}"/>
              </a:ext>
            </a:extLst>
          </p:cNvPr>
          <p:cNvCxnSpPr/>
          <p:nvPr/>
        </p:nvCxnSpPr>
        <p:spPr>
          <a:xfrm>
            <a:off x="994109" y="3855564"/>
            <a:ext cx="262169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DA6B1C8-0A23-4F0D-932A-27E627210DD7}"/>
              </a:ext>
            </a:extLst>
          </p:cNvPr>
          <p:cNvCxnSpPr/>
          <p:nvPr/>
        </p:nvCxnSpPr>
        <p:spPr>
          <a:xfrm>
            <a:off x="4737528" y="3855564"/>
            <a:ext cx="262169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B4889CB-532E-44C5-8F63-50416819A233}"/>
              </a:ext>
            </a:extLst>
          </p:cNvPr>
          <p:cNvCxnSpPr/>
          <p:nvPr/>
        </p:nvCxnSpPr>
        <p:spPr>
          <a:xfrm>
            <a:off x="8583661" y="3855564"/>
            <a:ext cx="262169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 name="Graphic 3" descr="Bar graph with upward trend">
            <a:extLst>
              <a:ext uri="{FF2B5EF4-FFF2-40B4-BE49-F238E27FC236}">
                <a16:creationId xmlns:a16="http://schemas.microsoft.com/office/drawing/2014/main" id="{F5E878F8-A41B-4EC0-934E-A70AFD28A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46168" y="2037038"/>
            <a:ext cx="1531217" cy="1531217"/>
          </a:xfrm>
          <a:prstGeom prst="rect">
            <a:avLst/>
          </a:prstGeom>
        </p:spPr>
      </p:pic>
      <p:pic>
        <p:nvPicPr>
          <p:cNvPr id="7" name="Graphic 6" descr="Social network">
            <a:extLst>
              <a:ext uri="{FF2B5EF4-FFF2-40B4-BE49-F238E27FC236}">
                <a16:creationId xmlns:a16="http://schemas.microsoft.com/office/drawing/2014/main" id="{02AAFEE2-1659-4021-850C-FA672376B3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0238" y="1900708"/>
            <a:ext cx="1596205" cy="1596205"/>
          </a:xfrm>
          <a:prstGeom prst="rect">
            <a:avLst/>
          </a:prstGeom>
        </p:spPr>
      </p:pic>
      <p:pic>
        <p:nvPicPr>
          <p:cNvPr id="15" name="Graphic 14" descr="Stopwatch">
            <a:extLst>
              <a:ext uri="{FF2B5EF4-FFF2-40B4-BE49-F238E27FC236}">
                <a16:creationId xmlns:a16="http://schemas.microsoft.com/office/drawing/2014/main" id="{B435D52A-6F25-4339-90B9-94CED11297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08036" y="2010553"/>
            <a:ext cx="1375929" cy="1375929"/>
          </a:xfrm>
          <a:prstGeom prst="rect">
            <a:avLst/>
          </a:prstGeom>
        </p:spPr>
      </p:pic>
    </p:spTree>
    <p:extLst>
      <p:ext uri="{BB962C8B-B14F-4D97-AF65-F5344CB8AC3E}">
        <p14:creationId xmlns:p14="http://schemas.microsoft.com/office/powerpoint/2010/main" val="416625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E696F-1668-4FE8-88F1-B184C8059D60}"/>
              </a:ext>
            </a:extLst>
          </p:cNvPr>
          <p:cNvSpPr>
            <a:spLocks noGrp="1"/>
          </p:cNvSpPr>
          <p:nvPr>
            <p:ph type="title"/>
          </p:nvPr>
        </p:nvSpPr>
        <p:spPr/>
        <p:txBody>
          <a:bodyPr>
            <a:normAutofit/>
          </a:bodyPr>
          <a:lstStyle/>
          <a:p>
            <a:r>
              <a:rPr lang="en-GB" sz="5400" b="1" dirty="0">
                <a:latin typeface="Open Sans" panose="020B0606030504020204" pitchFamily="34" charset="0"/>
                <a:ea typeface="Open Sans" panose="020B0606030504020204" pitchFamily="34" charset="0"/>
                <a:cs typeface="Open Sans" panose="020B0606030504020204" pitchFamily="34" charset="0"/>
              </a:rPr>
              <a:t>Going digital</a:t>
            </a:r>
          </a:p>
        </p:txBody>
      </p:sp>
      <p:sp>
        <p:nvSpPr>
          <p:cNvPr id="3" name="Content Placeholder 2">
            <a:extLst>
              <a:ext uri="{FF2B5EF4-FFF2-40B4-BE49-F238E27FC236}">
                <a16:creationId xmlns:a16="http://schemas.microsoft.com/office/drawing/2014/main" id="{10B9364D-A386-4CD2-8805-496A193EBD0C}"/>
              </a:ext>
            </a:extLst>
          </p:cNvPr>
          <p:cNvSpPr>
            <a:spLocks noGrp="1"/>
          </p:cNvSpPr>
          <p:nvPr>
            <p:ph idx="1"/>
          </p:nvPr>
        </p:nvSpPr>
        <p:spPr/>
        <p:txBody>
          <a:bodyPr>
            <a:normAutofit lnSpcReduction="10000"/>
          </a:bodyPr>
          <a:lstStyle/>
          <a:p>
            <a:r>
              <a:rPr lang="en-GB" dirty="0"/>
              <a:t>Readiness and capability (digital maturity)</a:t>
            </a:r>
          </a:p>
          <a:p>
            <a:endParaRPr lang="en-GB" dirty="0"/>
          </a:p>
          <a:p>
            <a:r>
              <a:rPr lang="en-GB" dirty="0"/>
              <a:t>Stakeholder engagement</a:t>
            </a:r>
          </a:p>
          <a:p>
            <a:pPr marL="0" indent="0">
              <a:buNone/>
            </a:pPr>
            <a:endParaRPr lang="en-GB" dirty="0"/>
          </a:p>
          <a:p>
            <a:r>
              <a:rPr lang="en-GB" dirty="0"/>
              <a:t>Training and education </a:t>
            </a:r>
          </a:p>
          <a:p>
            <a:pPr marL="0" indent="0">
              <a:buNone/>
            </a:pPr>
            <a:endParaRPr lang="en-GB" dirty="0"/>
          </a:p>
          <a:p>
            <a:r>
              <a:rPr lang="en-GB" dirty="0"/>
              <a:t>Getting the ‘right kit’</a:t>
            </a:r>
          </a:p>
          <a:p>
            <a:pPr marL="0" indent="0">
              <a:buNone/>
            </a:pPr>
            <a:endParaRPr lang="en-GB" dirty="0"/>
          </a:p>
          <a:p>
            <a:r>
              <a:rPr lang="en-GB" dirty="0"/>
              <a:t>Clarity of objectives for going digital</a:t>
            </a:r>
          </a:p>
          <a:p>
            <a:endParaRPr lang="en-GB" dirty="0"/>
          </a:p>
        </p:txBody>
      </p:sp>
    </p:spTree>
    <p:extLst>
      <p:ext uri="{BB962C8B-B14F-4D97-AF65-F5344CB8AC3E}">
        <p14:creationId xmlns:p14="http://schemas.microsoft.com/office/powerpoint/2010/main" val="1583909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095B-4ABD-498B-B8BF-C84686097C69}"/>
              </a:ext>
            </a:extLst>
          </p:cNvPr>
          <p:cNvSpPr>
            <a:spLocks noGrp="1"/>
          </p:cNvSpPr>
          <p:nvPr>
            <p:ph type="title"/>
          </p:nvPr>
        </p:nvSpPr>
        <p:spPr/>
        <p:txBody>
          <a:bodyPr>
            <a:normAutofit/>
          </a:bodyPr>
          <a:lstStyle/>
          <a:p>
            <a:r>
              <a:rPr lang="en-GB" sz="5400" b="1" dirty="0">
                <a:latin typeface="Open Sans" panose="020B0606030504020204" pitchFamily="34" charset="0"/>
                <a:ea typeface="Open Sans" panose="020B0606030504020204" pitchFamily="34" charset="0"/>
                <a:cs typeface="Open Sans" panose="020B0606030504020204" pitchFamily="34" charset="0"/>
              </a:rPr>
              <a:t>Choosing Tech – Key Considerations</a:t>
            </a:r>
          </a:p>
        </p:txBody>
      </p:sp>
      <p:sp>
        <p:nvSpPr>
          <p:cNvPr id="3" name="Text Placeholder 2">
            <a:extLst>
              <a:ext uri="{FF2B5EF4-FFF2-40B4-BE49-F238E27FC236}">
                <a16:creationId xmlns:a16="http://schemas.microsoft.com/office/drawing/2014/main" id="{57043AA1-4CF8-4E17-826E-E2EA0D8EC6C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28994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D78D-19B2-430F-B855-2A02A62C2F89}"/>
              </a:ext>
            </a:extLst>
          </p:cNvPr>
          <p:cNvSpPr>
            <a:spLocks noGrp="1"/>
          </p:cNvSpPr>
          <p:nvPr>
            <p:ph type="title"/>
          </p:nvPr>
        </p:nvSpPr>
        <p:spPr/>
        <p:txBody>
          <a:bodyPr>
            <a:norm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1. Supplier due diligence</a:t>
            </a:r>
          </a:p>
        </p:txBody>
      </p:sp>
      <p:sp>
        <p:nvSpPr>
          <p:cNvPr id="3" name="Content Placeholder 2">
            <a:extLst>
              <a:ext uri="{FF2B5EF4-FFF2-40B4-BE49-F238E27FC236}">
                <a16:creationId xmlns:a16="http://schemas.microsoft.com/office/drawing/2014/main" id="{BDCE51B1-AF2F-4AFA-BFF4-D3EFDAF9A396}"/>
              </a:ext>
            </a:extLst>
          </p:cNvPr>
          <p:cNvSpPr>
            <a:spLocks noGrp="1"/>
          </p:cNvSpPr>
          <p:nvPr>
            <p:ph idx="1"/>
          </p:nvPr>
        </p:nvSpPr>
        <p:spPr>
          <a:xfrm>
            <a:off x="838200" y="1744437"/>
            <a:ext cx="10515600" cy="4351338"/>
          </a:xfrm>
        </p:spPr>
        <p:txBody>
          <a:bodyPr>
            <a:normAutofit lnSpcReduction="10000"/>
          </a:bodyPr>
          <a:lstStyle/>
          <a:p>
            <a:r>
              <a:rPr lang="en-GB" dirty="0"/>
              <a:t>Existing customers’ experience</a:t>
            </a:r>
          </a:p>
          <a:p>
            <a:endParaRPr lang="en-GB" dirty="0"/>
          </a:p>
          <a:p>
            <a:r>
              <a:rPr lang="en-GB" dirty="0"/>
              <a:t>Certifications</a:t>
            </a:r>
          </a:p>
          <a:p>
            <a:pPr marL="0" indent="0">
              <a:buNone/>
            </a:pPr>
            <a:endParaRPr lang="en-GB" dirty="0"/>
          </a:p>
          <a:p>
            <a:r>
              <a:rPr lang="en-GB" dirty="0"/>
              <a:t>Understanding onboarding and off boarding process</a:t>
            </a:r>
          </a:p>
          <a:p>
            <a:endParaRPr lang="en-GB" dirty="0"/>
          </a:p>
          <a:p>
            <a:r>
              <a:rPr lang="en-GB" dirty="0"/>
              <a:t>Responsibilities as a data controller and data processor</a:t>
            </a:r>
          </a:p>
          <a:p>
            <a:endParaRPr lang="en-GB" dirty="0"/>
          </a:p>
          <a:p>
            <a:r>
              <a:rPr lang="en-GB" dirty="0"/>
              <a:t>Training and support available</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3046210031"/>
      </p:ext>
    </p:extLst>
  </p:cSld>
  <p:clrMapOvr>
    <a:masterClrMapping/>
  </p:clrMapOvr>
</p:sld>
</file>

<file path=ppt/theme/theme1.xml><?xml version="1.0" encoding="utf-8"?>
<a:theme xmlns:a="http://schemas.openxmlformats.org/drawingml/2006/main" name="Office Theme">
  <a:themeElements>
    <a:clrScheme name="Custom 1">
      <a:dk1>
        <a:srgbClr val="292858"/>
      </a:dk1>
      <a:lt1>
        <a:srgbClr val="FEFCFF"/>
      </a:lt1>
      <a:dk2>
        <a:srgbClr val="282959"/>
      </a:dk2>
      <a:lt2>
        <a:srgbClr val="F1F0EC"/>
      </a:lt2>
      <a:accent1>
        <a:srgbClr val="513089"/>
      </a:accent1>
      <a:accent2>
        <a:srgbClr val="A1368D"/>
      </a:accent2>
      <a:accent3>
        <a:srgbClr val="D75E9E"/>
      </a:accent3>
      <a:accent4>
        <a:srgbClr val="E74A3B"/>
      </a:accent4>
      <a:accent5>
        <a:srgbClr val="F0C310"/>
      </a:accent5>
      <a:accent6>
        <a:srgbClr val="F0C40E"/>
      </a:accent6>
      <a:hlink>
        <a:srgbClr val="E74A3B"/>
      </a:hlink>
      <a:folHlink>
        <a:srgbClr val="D95F9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FAF54A3C50B749897A94B22044C43A" ma:contentTypeVersion="13" ma:contentTypeDescription="Create a new document." ma:contentTypeScope="" ma:versionID="cd05f7ee53dab0feaeb2a9f8163778e1">
  <xsd:schema xmlns:xsd="http://www.w3.org/2001/XMLSchema" xmlns:xs="http://www.w3.org/2001/XMLSchema" xmlns:p="http://schemas.microsoft.com/office/2006/metadata/properties" xmlns:ns3="26291061-d945-4603-b9ae-7fc6b48dc82a" xmlns:ns4="6950b132-deeb-4287-b84c-145d1e6e7f66" targetNamespace="http://schemas.microsoft.com/office/2006/metadata/properties" ma:root="true" ma:fieldsID="8e9249560f985348862f3d2940942810" ns3:_="" ns4:_="">
    <xsd:import namespace="26291061-d945-4603-b9ae-7fc6b48dc82a"/>
    <xsd:import namespace="6950b132-deeb-4287-b84c-145d1e6e7f6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91061-d945-4603-b9ae-7fc6b48dc8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50b132-deeb-4287-b84c-145d1e6e7f6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823F25-84D7-4F9C-ACC1-430C6F7D791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A725D13-BE51-44E3-892B-E8E31982E141}">
  <ds:schemaRefs>
    <ds:schemaRef ds:uri="http://schemas.microsoft.com/sharepoint/v3/contenttype/forms"/>
  </ds:schemaRefs>
</ds:datastoreItem>
</file>

<file path=customXml/itemProps3.xml><?xml version="1.0" encoding="utf-8"?>
<ds:datastoreItem xmlns:ds="http://schemas.openxmlformats.org/officeDocument/2006/customXml" ds:itemID="{21EEA87D-9199-4D59-8A52-4C1C4502A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91061-d945-4603-b9ae-7fc6b48dc82a"/>
    <ds:schemaRef ds:uri="6950b132-deeb-4287-b84c-145d1e6e7f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TotalTime>
  <Words>729</Words>
  <Application>Microsoft Office PowerPoint</Application>
  <PresentationFormat>Widescreen</PresentationFormat>
  <Paragraphs>156</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Muli</vt:lpstr>
      <vt:lpstr>Open Sans</vt:lpstr>
      <vt:lpstr>Office Theme</vt:lpstr>
      <vt:lpstr>Best Practice for Adopting Digital</vt:lpstr>
      <vt:lpstr>Aims</vt:lpstr>
      <vt:lpstr>Context</vt:lpstr>
      <vt:lpstr>Support from government</vt:lpstr>
      <vt:lpstr>Digital in Social Care</vt:lpstr>
      <vt:lpstr>The human factor</vt:lpstr>
      <vt:lpstr>Going digital</vt:lpstr>
      <vt:lpstr>Choosing Tech – Key Considerations</vt:lpstr>
      <vt:lpstr>1. Supplier due diligence</vt:lpstr>
      <vt:lpstr>2. Technology Infrastructure</vt:lpstr>
      <vt:lpstr>3. Devices and management</vt:lpstr>
      <vt:lpstr>BYOD – the law and what you need to know</vt:lpstr>
      <vt:lpstr>Information security</vt:lpstr>
      <vt:lpstr>Regulatory Compliance</vt:lpstr>
      <vt:lpstr>The Regulator’s perspective</vt:lpstr>
      <vt:lpstr>Data Security Protection Toolkit (DSPT)</vt:lpstr>
      <vt:lpstr>DSPT Levels of Compliance</vt:lpstr>
      <vt:lpstr>General Data Protection Regulations (GDPR)</vt:lpstr>
      <vt:lpstr>Guidance &amp; Resources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Jones</dc:creator>
  <cp:lastModifiedBy>Katherine Thorn</cp:lastModifiedBy>
  <cp:revision>9</cp:revision>
  <cp:lastPrinted>2019-06-10T10:33:08Z</cp:lastPrinted>
  <dcterms:created xsi:type="dcterms:W3CDTF">2019-06-10T09:31:34Z</dcterms:created>
  <dcterms:modified xsi:type="dcterms:W3CDTF">2020-04-02T10:57:04Z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0x0101004FFAF54A3C50B749897A94B22044C43A</vt:lpwstr>
  </property>
</Properties>
</file>